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5" r:id="rId4"/>
    <p:sldId id="262" r:id="rId5"/>
    <p:sldId id="266" r:id="rId6"/>
    <p:sldId id="26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E6F"/>
    <a:srgbClr val="000000"/>
    <a:srgbClr val="8D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9" d="100"/>
          <a:sy n="89" d="100"/>
        </p:scale>
        <p:origin x="3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BEAB2-FA17-4857-A4E9-E5437D218641}"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192423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BEAB2-FA17-4857-A4E9-E5437D218641}"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349961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BEAB2-FA17-4857-A4E9-E5437D218641}"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127459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BEAB2-FA17-4857-A4E9-E5437D218641}"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323962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1BEAB2-FA17-4857-A4E9-E5437D218641}"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42432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BEAB2-FA17-4857-A4E9-E5437D218641}"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247782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BEAB2-FA17-4857-A4E9-E5437D218641}" type="datetimeFigureOut">
              <a:rPr lang="en-US" smtClean="0"/>
              <a:t>3/23/23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422708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BEAB2-FA17-4857-A4E9-E5437D218641}" type="datetimeFigureOut">
              <a:rPr lang="en-US" smtClean="0"/>
              <a:t>3/23/23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326162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BEAB2-FA17-4857-A4E9-E5437D218641}" type="datetimeFigureOut">
              <a:rPr lang="en-US" smtClean="0"/>
              <a:t>3/23/23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23580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1BEAB2-FA17-4857-A4E9-E5437D218641}"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191196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1BEAB2-FA17-4857-A4E9-E5437D218641}"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0B6FE-624B-4E73-8CE8-3C089FB5EC6C}" type="slidenum">
              <a:rPr lang="en-US" smtClean="0"/>
              <a:t>‹#›</a:t>
            </a:fld>
            <a:endParaRPr lang="en-US"/>
          </a:p>
        </p:txBody>
      </p:sp>
    </p:spTree>
    <p:extLst>
      <p:ext uri="{BB962C8B-B14F-4D97-AF65-F5344CB8AC3E}">
        <p14:creationId xmlns:p14="http://schemas.microsoft.com/office/powerpoint/2010/main" val="395330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E1BEAB2-FA17-4857-A4E9-E5437D218641}" type="datetimeFigureOut">
              <a:rPr lang="en-US" smtClean="0"/>
              <a:t>3/23/23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C50B6FE-624B-4E73-8CE8-3C089FB5EC6C}" type="slidenum">
              <a:rPr lang="en-US" smtClean="0"/>
              <a:t>‹#›</a:t>
            </a:fld>
            <a:endParaRPr lang="en-US"/>
          </a:p>
        </p:txBody>
      </p:sp>
    </p:spTree>
    <p:extLst>
      <p:ext uri="{BB962C8B-B14F-4D97-AF65-F5344CB8AC3E}">
        <p14:creationId xmlns:p14="http://schemas.microsoft.com/office/powerpoint/2010/main" val="2990797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504C81DF-2E19-463F-376F-0827F5E46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4" y="614172"/>
            <a:ext cx="4858512" cy="2423160"/>
          </a:xfrm>
          <a:prstGeom prst="rect">
            <a:avLst/>
          </a:prstGeom>
        </p:spPr>
      </p:pic>
      <p:pic>
        <p:nvPicPr>
          <p:cNvPr id="8" name="Picture 7">
            <a:extLst>
              <a:ext uri="{FF2B5EF4-FFF2-40B4-BE49-F238E27FC236}">
                <a16:creationId xmlns:a16="http://schemas.microsoft.com/office/drawing/2014/main" id="{2E1DCB82-92B4-8E46-E40E-75CE4A94D2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37332"/>
            <a:ext cx="6877555" cy="1799694"/>
          </a:xfrm>
          <a:prstGeom prst="rect">
            <a:avLst/>
          </a:prstGeom>
        </p:spPr>
      </p:pic>
      <p:sp>
        <p:nvSpPr>
          <p:cNvPr id="9" name="Title 1">
            <a:extLst>
              <a:ext uri="{FF2B5EF4-FFF2-40B4-BE49-F238E27FC236}">
                <a16:creationId xmlns:a16="http://schemas.microsoft.com/office/drawing/2014/main" id="{DE1F93F1-40B5-122E-51BB-AFECCB4E9116}"/>
              </a:ext>
            </a:extLst>
          </p:cNvPr>
          <p:cNvSpPr>
            <a:spLocks noGrp="1"/>
          </p:cNvSpPr>
          <p:nvPr>
            <p:ph type="title"/>
          </p:nvPr>
        </p:nvSpPr>
        <p:spPr>
          <a:xfrm>
            <a:off x="1009520" y="4634018"/>
            <a:ext cx="4858513" cy="406015"/>
          </a:xfrm>
        </p:spPr>
        <p:txBody>
          <a:bodyPr>
            <a:normAutofit/>
          </a:bodyPr>
          <a:lstStyle/>
          <a:p>
            <a:pPr algn="ctr"/>
            <a:r>
              <a:rPr lang="en-US" sz="1800" b="1" dirty="0">
                <a:effectLst/>
                <a:latin typeface="Bell MT" panose="02020503060305020303" pitchFamily="18" charset="0"/>
                <a:ea typeface="PMingLiU" panose="02020500000000000000" pitchFamily="18" charset="-120"/>
                <a:cs typeface="Aldhabi" panose="01000000000000000000" pitchFamily="2" charset="-78"/>
              </a:rPr>
              <a:t>Created by Nature, Perfected by Nurture™</a:t>
            </a:r>
            <a:endParaRPr lang="en-US" sz="1800" b="1" dirty="0">
              <a:latin typeface="Bell MT" panose="02020503060305020303" pitchFamily="18" charset="0"/>
              <a:cs typeface="Aldhabi" panose="01000000000000000000" pitchFamily="2" charset="-78"/>
            </a:endParaRPr>
          </a:p>
        </p:txBody>
      </p:sp>
      <p:sp>
        <p:nvSpPr>
          <p:cNvPr id="10" name="TextBox 9">
            <a:extLst>
              <a:ext uri="{FF2B5EF4-FFF2-40B4-BE49-F238E27FC236}">
                <a16:creationId xmlns:a16="http://schemas.microsoft.com/office/drawing/2014/main" id="{EB44AC2C-FFAF-5E8E-AD59-38E32F16B58D}"/>
              </a:ext>
            </a:extLst>
          </p:cNvPr>
          <p:cNvSpPr txBox="1"/>
          <p:nvPr/>
        </p:nvSpPr>
        <p:spPr>
          <a:xfrm>
            <a:off x="999742" y="5275826"/>
            <a:ext cx="4858513" cy="369332"/>
          </a:xfrm>
          <a:prstGeom prst="rect">
            <a:avLst/>
          </a:prstGeom>
          <a:noFill/>
        </p:spPr>
        <p:txBody>
          <a:bodyPr wrap="square" rtlCol="0">
            <a:spAutoFit/>
          </a:bodyPr>
          <a:lstStyle/>
          <a:p>
            <a:pPr algn="ctr"/>
            <a:r>
              <a:rPr lang="en-US" dirty="0">
                <a:latin typeface="Montserrat Medium" panose="00000600000000000000" pitchFamily="2" charset="0"/>
                <a:cs typeface="Aldhabi" panose="01000000000000000000" pitchFamily="2" charset="-78"/>
              </a:rPr>
              <a:t>Brand Presentation March 2023</a:t>
            </a:r>
          </a:p>
        </p:txBody>
      </p:sp>
      <p:pic>
        <p:nvPicPr>
          <p:cNvPr id="12" name="Picture 11" descr="A picture containing grass, nature, highland&#10;&#10;Description automatically generated">
            <a:extLst>
              <a:ext uri="{FF2B5EF4-FFF2-40B4-BE49-F238E27FC236}">
                <a16:creationId xmlns:a16="http://schemas.microsoft.com/office/drawing/2014/main" id="{679DD9DF-AAEA-02A8-93E3-54D629023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8" y="5868111"/>
            <a:ext cx="6932973" cy="4055789"/>
          </a:xfrm>
          <a:prstGeom prst="rect">
            <a:avLst/>
          </a:prstGeom>
        </p:spPr>
      </p:pic>
    </p:spTree>
    <p:extLst>
      <p:ext uri="{BB962C8B-B14F-4D97-AF65-F5344CB8AC3E}">
        <p14:creationId xmlns:p14="http://schemas.microsoft.com/office/powerpoint/2010/main" val="364314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wo men with dogs in a field&#10;&#10;Description automatically generated with low confidence">
            <a:extLst>
              <a:ext uri="{FF2B5EF4-FFF2-40B4-BE49-F238E27FC236}">
                <a16:creationId xmlns:a16="http://schemas.microsoft.com/office/drawing/2014/main" id="{806B7CCE-3C1E-7915-86C0-B524FB1A2826}"/>
              </a:ext>
            </a:extLst>
          </p:cNvPr>
          <p:cNvPicPr>
            <a:picLocks noChangeAspect="1"/>
          </p:cNvPicPr>
          <p:nvPr/>
        </p:nvPicPr>
        <p:blipFill rotWithShape="1">
          <a:blip r:embed="rId2">
            <a:extLst>
              <a:ext uri="{28A0092B-C50C-407E-A947-70E740481C1C}">
                <a14:useLocalDpi xmlns:a14="http://schemas.microsoft.com/office/drawing/2010/main" val="0"/>
              </a:ext>
            </a:extLst>
          </a:blip>
          <a:srcRect l="36814" t="9091" r="21176"/>
          <a:stretch/>
        </p:blipFill>
        <p:spPr>
          <a:xfrm>
            <a:off x="20" y="10"/>
            <a:ext cx="6857980" cy="9905990"/>
          </a:xfrm>
          <a:prstGeom prst="rect">
            <a:avLst/>
          </a:prstGeom>
        </p:spPr>
      </p:pic>
      <p:sp>
        <p:nvSpPr>
          <p:cNvPr id="11" name="Rectangle 10">
            <a:extLst>
              <a:ext uri="{FF2B5EF4-FFF2-40B4-BE49-F238E27FC236}">
                <a16:creationId xmlns:a16="http://schemas.microsoft.com/office/drawing/2014/main" id="{7AE6B20F-770E-430C-BB31-53E9721BA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7593" y="5727837"/>
            <a:ext cx="4222814" cy="53436"/>
          </a:xfrm>
          <a:prstGeom prst="rect">
            <a:avLst/>
          </a:prstGeom>
          <a:solidFill>
            <a:srgbClr val="50513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750D957-6298-455C-B169-BF28D1B57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7593" y="5818325"/>
            <a:ext cx="4220812" cy="3248024"/>
          </a:xfrm>
          <a:prstGeom prst="rect">
            <a:avLst/>
          </a:prstGeom>
          <a:solidFill>
            <a:srgbClr val="505133">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CB592C4-FCC6-7CFA-34C3-7364E6B1A5A5}"/>
              </a:ext>
            </a:extLst>
          </p:cNvPr>
          <p:cNvSpPr txBox="1"/>
          <p:nvPr/>
        </p:nvSpPr>
        <p:spPr>
          <a:xfrm>
            <a:off x="1399793" y="6037074"/>
            <a:ext cx="4057650" cy="616210"/>
          </a:xfrm>
          <a:prstGeom prst="rect">
            <a:avLst/>
          </a:prstGeom>
        </p:spPr>
        <p:txBody>
          <a:bodyPr vert="horz" lIns="91440" tIns="45720" rIns="91440" bIns="45720" rtlCol="0" anchor="ctr">
            <a:normAutofit fontScale="70000" lnSpcReduction="20000"/>
          </a:bodyPr>
          <a:lstStyle/>
          <a:p>
            <a:pPr algn="ctr" defTabSz="685800">
              <a:lnSpc>
                <a:spcPct val="90000"/>
              </a:lnSpc>
              <a:spcBef>
                <a:spcPct val="0"/>
              </a:spcBef>
              <a:spcAft>
                <a:spcPts val="800"/>
              </a:spcAft>
            </a:pPr>
            <a:r>
              <a:rPr lang="en-US" sz="2300" dirty="0">
                <a:solidFill>
                  <a:srgbClr val="FFFFFF"/>
                </a:solidFill>
                <a:effectLst/>
                <a:latin typeface="Montserrat Medium" panose="00000600000000000000" pitchFamily="2" charset="0"/>
                <a:ea typeface="+mj-ea"/>
                <a:cs typeface="+mj-cs"/>
              </a:rPr>
              <a:t>Proudly Family Owned. </a:t>
            </a:r>
          </a:p>
          <a:p>
            <a:pPr algn="ctr" defTabSz="685800">
              <a:lnSpc>
                <a:spcPct val="90000"/>
              </a:lnSpc>
              <a:spcBef>
                <a:spcPct val="0"/>
              </a:spcBef>
              <a:spcAft>
                <a:spcPts val="800"/>
              </a:spcAft>
            </a:pPr>
            <a:r>
              <a:rPr lang="en-US" sz="2300" dirty="0">
                <a:solidFill>
                  <a:srgbClr val="FFFFFF"/>
                </a:solidFill>
                <a:effectLst/>
                <a:latin typeface="Montserrat Medium" panose="00000600000000000000" pitchFamily="2" charset="0"/>
                <a:ea typeface="+mj-ea"/>
                <a:cs typeface="+mj-cs"/>
              </a:rPr>
              <a:t>Four Generations Working the Land</a:t>
            </a:r>
          </a:p>
        </p:txBody>
      </p:sp>
      <p:sp>
        <p:nvSpPr>
          <p:cNvPr id="4" name="TextBox 3">
            <a:extLst>
              <a:ext uri="{FF2B5EF4-FFF2-40B4-BE49-F238E27FC236}">
                <a16:creationId xmlns:a16="http://schemas.microsoft.com/office/drawing/2014/main" id="{79CA37D9-5EA9-20B9-C318-04E6CA708870}"/>
              </a:ext>
            </a:extLst>
          </p:cNvPr>
          <p:cNvSpPr txBox="1"/>
          <p:nvPr/>
        </p:nvSpPr>
        <p:spPr>
          <a:xfrm>
            <a:off x="1398101" y="6690337"/>
            <a:ext cx="4059341" cy="2324010"/>
          </a:xfrm>
          <a:prstGeom prst="rect">
            <a:avLst/>
          </a:prstGeom>
        </p:spPr>
        <p:txBody>
          <a:bodyPr vert="horz" lIns="91440" tIns="45720" rIns="91440" bIns="45720" rtlCol="0">
            <a:normAutofit fontScale="77500" lnSpcReduction="20000"/>
          </a:bodyPr>
          <a:lstStyle/>
          <a:p>
            <a:pPr indent="-171450" defTabSz="685800">
              <a:lnSpc>
                <a:spcPct val="120000"/>
              </a:lnSpc>
              <a:spcAft>
                <a:spcPts val="800"/>
              </a:spcAft>
              <a:buFont typeface="Arial" panose="020B0604020202020204" pitchFamily="34" charset="0"/>
              <a:buChar char="•"/>
            </a:pPr>
            <a:r>
              <a:rPr lang="en-US" sz="1400" dirty="0">
                <a:solidFill>
                  <a:srgbClr val="FFFFFF"/>
                </a:solidFill>
                <a:effectLst/>
                <a:latin typeface="Montserrat Medium" panose="00000600000000000000" pitchFamily="2" charset="0"/>
              </a:rPr>
              <a:t>River Farm Wines is owned and operated by the Jones family who first purchased Marlborough land in the late 1800s; long before anyone knew of its wine growing potential. </a:t>
            </a:r>
          </a:p>
          <a:p>
            <a:pPr indent="-171450" defTabSz="685800">
              <a:lnSpc>
                <a:spcPct val="120000"/>
              </a:lnSpc>
              <a:spcAft>
                <a:spcPts val="800"/>
              </a:spcAft>
              <a:buFont typeface="Arial" panose="020B0604020202020204" pitchFamily="34" charset="0"/>
              <a:buChar char="•"/>
            </a:pPr>
            <a:r>
              <a:rPr lang="en-US" sz="1400" dirty="0">
                <a:solidFill>
                  <a:srgbClr val="FFFFFF"/>
                </a:solidFill>
                <a:effectLst/>
                <a:latin typeface="Montserrat Medium" panose="00000600000000000000" pitchFamily="2" charset="0"/>
              </a:rPr>
              <a:t>Today the family has dedicated 330 acres of their best sites to grape production. The ability to source 100% estate grown fruit from three separate vineyard locations within the Awatere and Wairau sub-regions</a:t>
            </a:r>
          </a:p>
          <a:p>
            <a:pPr indent="-171450" defTabSz="685800">
              <a:lnSpc>
                <a:spcPct val="120000"/>
              </a:lnSpc>
              <a:spcAft>
                <a:spcPts val="800"/>
              </a:spcAft>
              <a:buFont typeface="Arial" panose="020B0604020202020204" pitchFamily="34" charset="0"/>
              <a:buChar char="•"/>
            </a:pPr>
            <a:r>
              <a:rPr lang="en-US" sz="1400" dirty="0">
                <a:solidFill>
                  <a:srgbClr val="FFFFFF"/>
                </a:solidFill>
                <a:latin typeface="Montserrat Medium" panose="00000600000000000000" pitchFamily="2" charset="0"/>
              </a:rPr>
              <a:t>River Farm is run by brothers James &amp; Andrew – the 4</a:t>
            </a:r>
            <a:r>
              <a:rPr lang="en-US" sz="1400" baseline="30000" dirty="0">
                <a:solidFill>
                  <a:srgbClr val="FFFFFF"/>
                </a:solidFill>
                <a:latin typeface="Montserrat Medium" panose="00000600000000000000" pitchFamily="2" charset="0"/>
              </a:rPr>
              <a:t>th</a:t>
            </a:r>
            <a:r>
              <a:rPr lang="en-US" sz="1400" dirty="0">
                <a:solidFill>
                  <a:srgbClr val="FFFFFF"/>
                </a:solidFill>
                <a:latin typeface="Montserrat Medium" panose="00000600000000000000" pitchFamily="2" charset="0"/>
              </a:rPr>
              <a:t> generation of the Jones family on the land. Their </a:t>
            </a:r>
            <a:r>
              <a:rPr lang="en-US" sz="1400" dirty="0">
                <a:solidFill>
                  <a:srgbClr val="FFFFFF"/>
                </a:solidFill>
                <a:effectLst/>
                <a:latin typeface="Montserrat Medium" panose="00000600000000000000" pitchFamily="2" charset="0"/>
              </a:rPr>
              <a:t>meticulous attention to detail in the vineyard is expressed in every glass of River Farm wine. </a:t>
            </a:r>
          </a:p>
        </p:txBody>
      </p:sp>
    </p:spTree>
    <p:extLst>
      <p:ext uri="{BB962C8B-B14F-4D97-AF65-F5344CB8AC3E}">
        <p14:creationId xmlns:p14="http://schemas.microsoft.com/office/powerpoint/2010/main" val="187213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06A18724-7561-7142-F657-6F8234318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3954780"/>
          </a:xfrm>
          <a:prstGeom prst="rect">
            <a:avLst/>
          </a:prstGeom>
        </p:spPr>
      </p:pic>
      <p:sp>
        <p:nvSpPr>
          <p:cNvPr id="8" name="TextBox 7">
            <a:extLst>
              <a:ext uri="{FF2B5EF4-FFF2-40B4-BE49-F238E27FC236}">
                <a16:creationId xmlns:a16="http://schemas.microsoft.com/office/drawing/2014/main" id="{45C6CC11-F31E-9997-6C3B-83A3E7AF7906}"/>
              </a:ext>
            </a:extLst>
          </p:cNvPr>
          <p:cNvSpPr txBox="1"/>
          <p:nvPr/>
        </p:nvSpPr>
        <p:spPr>
          <a:xfrm>
            <a:off x="0" y="3921577"/>
            <a:ext cx="3429000" cy="415498"/>
          </a:xfrm>
          <a:prstGeom prst="rect">
            <a:avLst/>
          </a:prstGeom>
          <a:solidFill>
            <a:srgbClr val="1F5E6F"/>
          </a:solidFill>
        </p:spPr>
        <p:txBody>
          <a:bodyPr wrap="square" rtlCol="0">
            <a:spAutoFit/>
          </a:bodyPr>
          <a:lstStyle/>
          <a:p>
            <a:pPr marL="274638"/>
            <a:r>
              <a:rPr lang="en-US" sz="2100" b="1" dirty="0">
                <a:solidFill>
                  <a:schemeClr val="bg1">
                    <a:lumMod val="95000"/>
                  </a:schemeClr>
                </a:solidFill>
                <a:latin typeface="Montserrat Medium" panose="00000600000000000000" pitchFamily="2" charset="0"/>
              </a:rPr>
              <a:t>The Vineyards</a:t>
            </a:r>
          </a:p>
        </p:txBody>
      </p:sp>
      <p:pic>
        <p:nvPicPr>
          <p:cNvPr id="6" name="Picture 5" descr="A picture containing timeline&#10;&#10;Description automatically generated">
            <a:extLst>
              <a:ext uri="{FF2B5EF4-FFF2-40B4-BE49-F238E27FC236}">
                <a16:creationId xmlns:a16="http://schemas.microsoft.com/office/drawing/2014/main" id="{87C90431-9500-60CF-27C0-7293408A6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220"/>
            <a:ext cx="6858000" cy="3954780"/>
          </a:xfrm>
          <a:prstGeom prst="rect">
            <a:avLst/>
          </a:prstGeom>
        </p:spPr>
      </p:pic>
      <p:pic>
        <p:nvPicPr>
          <p:cNvPr id="15" name="Picture 14" descr="A picture containing grass, sky, outdoor, nature&#10;&#10;Description automatically generated">
            <a:extLst>
              <a:ext uri="{FF2B5EF4-FFF2-40B4-BE49-F238E27FC236}">
                <a16:creationId xmlns:a16="http://schemas.microsoft.com/office/drawing/2014/main" id="{100865E5-11EB-4344-A116-0CAA6870EB9B}"/>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t="-10378" b="51585"/>
          <a:stretch/>
        </p:blipFill>
        <p:spPr>
          <a:xfrm>
            <a:off x="54864" y="4953000"/>
            <a:ext cx="6858000" cy="2417572"/>
          </a:xfrm>
          <a:prstGeom prst="rect">
            <a:avLst/>
          </a:prstGeom>
        </p:spPr>
      </p:pic>
      <p:sp>
        <p:nvSpPr>
          <p:cNvPr id="16" name="TextBox 15">
            <a:extLst>
              <a:ext uri="{FF2B5EF4-FFF2-40B4-BE49-F238E27FC236}">
                <a16:creationId xmlns:a16="http://schemas.microsoft.com/office/drawing/2014/main" id="{0E3E9D80-FBDD-0A2B-A511-99BE8ECE0C70}"/>
              </a:ext>
            </a:extLst>
          </p:cNvPr>
          <p:cNvSpPr txBox="1"/>
          <p:nvPr/>
        </p:nvSpPr>
        <p:spPr>
          <a:xfrm>
            <a:off x="219456" y="4336234"/>
            <a:ext cx="6382512" cy="1615827"/>
          </a:xfrm>
          <a:prstGeom prst="rect">
            <a:avLst/>
          </a:prstGeom>
          <a:noFill/>
        </p:spPr>
        <p:txBody>
          <a:bodyPr wrap="square">
            <a:spAutoFit/>
          </a:bodyPr>
          <a:lstStyle/>
          <a:p>
            <a:pPr fontAlgn="base"/>
            <a:r>
              <a:rPr lang="en-US" sz="1100" dirty="0">
                <a:solidFill>
                  <a:srgbClr val="8D8787"/>
                </a:solidFill>
                <a:latin typeface="Montserrat Medium" panose="00000600000000000000" pitchFamily="2" charset="0"/>
              </a:rPr>
              <a:t>River Farm is fortunate to have family owned vineyards in both the Wairau and Awatere Valleys. Although both valley’s are located in Marlborough they each have differences in soil and climate forming their own unique characteristic fruit </a:t>
            </a:r>
            <a:r>
              <a:rPr lang="en-US" sz="1100" dirty="0" err="1">
                <a:solidFill>
                  <a:srgbClr val="8D8787"/>
                </a:solidFill>
                <a:latin typeface="Montserrat Medium" panose="00000600000000000000" pitchFamily="2" charset="0"/>
              </a:rPr>
              <a:t>flavours</a:t>
            </a:r>
            <a:r>
              <a:rPr lang="en-US" sz="1100" dirty="0">
                <a:solidFill>
                  <a:srgbClr val="8D8787"/>
                </a:solidFill>
                <a:latin typeface="Montserrat Medium" panose="00000600000000000000" pitchFamily="2" charset="0"/>
              </a:rPr>
              <a:t>.</a:t>
            </a:r>
          </a:p>
          <a:p>
            <a:pPr fontAlgn="base"/>
            <a:endParaRPr lang="en-US" sz="1100" dirty="0">
              <a:solidFill>
                <a:srgbClr val="8D8787"/>
              </a:solidFill>
              <a:latin typeface="Montserrat Medium" panose="00000600000000000000" pitchFamily="2" charset="0"/>
            </a:endParaRPr>
          </a:p>
          <a:p>
            <a:pPr algn="l" fontAlgn="base"/>
            <a:r>
              <a:rPr lang="en-US" sz="1100" b="0" i="0" dirty="0">
                <a:solidFill>
                  <a:srgbClr val="8D8787"/>
                </a:solidFill>
                <a:effectLst/>
                <a:latin typeface="Montserrat Medium" panose="00000600000000000000" pitchFamily="2" charset="0"/>
              </a:rPr>
              <a:t>The Awatere Valley is generally cooler, drier and windier than the Wairau Valley.  Fruit grown at </a:t>
            </a:r>
            <a:r>
              <a:rPr lang="en-US" sz="1100" b="0" i="0" dirty="0" err="1">
                <a:solidFill>
                  <a:srgbClr val="8D8787"/>
                </a:solidFill>
                <a:effectLst/>
                <a:latin typeface="Montserrat Medium" panose="00000600000000000000" pitchFamily="2" charset="0"/>
              </a:rPr>
              <a:t>O’Dwyers</a:t>
            </a:r>
            <a:r>
              <a:rPr lang="en-US" sz="1100" b="0" i="0" dirty="0">
                <a:solidFill>
                  <a:srgbClr val="8D8787"/>
                </a:solidFill>
                <a:effectLst/>
                <a:latin typeface="Montserrat Medium" panose="00000600000000000000" pitchFamily="2" charset="0"/>
              </a:rPr>
              <a:t> Farm Vineyard therefore experiences a very different climate to the two Awatere Valley vineyard locations. These differences are reflected in the very distinctive wines produced at each vineyard and when blended together allow a wide range of fruit characteristics in all River Farm wines.</a:t>
            </a:r>
          </a:p>
        </p:txBody>
      </p:sp>
    </p:spTree>
    <p:extLst>
      <p:ext uri="{BB962C8B-B14F-4D97-AF65-F5344CB8AC3E}">
        <p14:creationId xmlns:p14="http://schemas.microsoft.com/office/powerpoint/2010/main" val="381626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grass, outdoor, sky, plant&#10;&#10;Description automatically generated">
            <a:extLst>
              <a:ext uri="{FF2B5EF4-FFF2-40B4-BE49-F238E27FC236}">
                <a16:creationId xmlns:a16="http://schemas.microsoft.com/office/drawing/2014/main" id="{37AF8FE3-9ED9-5FA0-4894-9CF020EED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9" y="964401"/>
            <a:ext cx="3826240" cy="2551365"/>
          </a:xfrm>
          <a:prstGeom prst="rect">
            <a:avLst/>
          </a:prstGeom>
        </p:spPr>
      </p:pic>
      <p:pic>
        <p:nvPicPr>
          <p:cNvPr id="7" name="Picture 6" descr="A picture containing grass, sky, outdoor, mountain&#10;&#10;Description automatically generated">
            <a:extLst>
              <a:ext uri="{FF2B5EF4-FFF2-40B4-BE49-F238E27FC236}">
                <a16:creationId xmlns:a16="http://schemas.microsoft.com/office/drawing/2014/main" id="{5FDEEAD8-0F7D-DC0B-E5A7-A9F38BD3E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8" y="7008716"/>
            <a:ext cx="3123288" cy="2082634"/>
          </a:xfrm>
          <a:prstGeom prst="rect">
            <a:avLst/>
          </a:prstGeom>
        </p:spPr>
      </p:pic>
      <p:pic>
        <p:nvPicPr>
          <p:cNvPr id="9" name="Picture 8" descr="A picture containing sky, outdoor, nature, mountain&#10;&#10;Description automatically generated">
            <a:extLst>
              <a:ext uri="{FF2B5EF4-FFF2-40B4-BE49-F238E27FC236}">
                <a16:creationId xmlns:a16="http://schemas.microsoft.com/office/drawing/2014/main" id="{C0D7B201-A614-A48C-4604-887ACF02E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396" y="3111705"/>
            <a:ext cx="3404381" cy="2551366"/>
          </a:xfrm>
          <a:prstGeom prst="rect">
            <a:avLst/>
          </a:prstGeom>
        </p:spPr>
      </p:pic>
      <p:sp>
        <p:nvSpPr>
          <p:cNvPr id="3" name="TextBox 2">
            <a:extLst>
              <a:ext uri="{FF2B5EF4-FFF2-40B4-BE49-F238E27FC236}">
                <a16:creationId xmlns:a16="http://schemas.microsoft.com/office/drawing/2014/main" id="{260E7B23-9C04-2D84-4577-78F1EF58C269}"/>
              </a:ext>
            </a:extLst>
          </p:cNvPr>
          <p:cNvSpPr txBox="1"/>
          <p:nvPr/>
        </p:nvSpPr>
        <p:spPr>
          <a:xfrm>
            <a:off x="3254946" y="5657390"/>
            <a:ext cx="3404380" cy="3231654"/>
          </a:xfrm>
          <a:prstGeom prst="rect">
            <a:avLst/>
          </a:prstGeom>
          <a:solidFill>
            <a:schemeClr val="bg1">
              <a:lumMod val="95000"/>
            </a:schemeClr>
          </a:solidFill>
        </p:spPr>
        <p:txBody>
          <a:bodyPr wrap="square">
            <a:spAutoFit/>
          </a:bodyPr>
          <a:lstStyle/>
          <a:p>
            <a:pPr algn="just" fontAlgn="base"/>
            <a:r>
              <a:rPr lang="en-US" sz="1400" b="0" i="0" dirty="0">
                <a:solidFill>
                  <a:srgbClr val="1F5E6F"/>
                </a:solidFill>
                <a:effectLst/>
                <a:latin typeface="Montserrat Medium" panose="00000600000000000000" pitchFamily="2" charset="0"/>
              </a:rPr>
              <a:t>Long Lane Vineyard</a:t>
            </a:r>
          </a:p>
          <a:p>
            <a:pPr algn="just" fontAlgn="base"/>
            <a:r>
              <a:rPr lang="en-US" sz="1400" dirty="0">
                <a:solidFill>
                  <a:srgbClr val="1F5E6F"/>
                </a:solidFill>
                <a:latin typeface="Montserrat Medium" panose="00000600000000000000" pitchFamily="2" charset="0"/>
              </a:rPr>
              <a:t>North Bank, Awatere River Valley</a:t>
            </a:r>
            <a:endParaRPr lang="en-US" sz="1100" b="0" i="0" dirty="0">
              <a:solidFill>
                <a:srgbClr val="1F5E6F"/>
              </a:solidFill>
              <a:effectLst/>
              <a:latin typeface="Montserrat Medium" panose="00000600000000000000" pitchFamily="2" charset="0"/>
            </a:endParaRPr>
          </a:p>
          <a:p>
            <a:pPr algn="just" fontAlgn="base"/>
            <a:r>
              <a:rPr lang="en-US" sz="1100" b="0" i="0" dirty="0">
                <a:solidFill>
                  <a:srgbClr val="8D8787"/>
                </a:solidFill>
                <a:effectLst/>
                <a:latin typeface="Montserrat Medium" panose="00000600000000000000" pitchFamily="2" charset="0"/>
              </a:rPr>
              <a:t>Located east of Starborough closer to the sea means this vineyard is cooled by the easterly wind directly off the Pacific Ocean. This cooling allows extended fruit maturity and development creating ripe fruit characters while also retaining refreshing and focused acidity.</a:t>
            </a:r>
          </a:p>
          <a:p>
            <a:pPr algn="just" fontAlgn="base"/>
            <a:endParaRPr lang="en-US" sz="1100" b="0" i="0" dirty="0">
              <a:solidFill>
                <a:srgbClr val="8D8787"/>
              </a:solidFill>
              <a:effectLst/>
              <a:latin typeface="Montserrat Medium" panose="00000600000000000000" pitchFamily="2" charset="0"/>
            </a:endParaRPr>
          </a:p>
          <a:p>
            <a:pPr algn="just" fontAlgn="base"/>
            <a:r>
              <a:rPr lang="en-US" sz="1100" b="0" i="0" dirty="0">
                <a:solidFill>
                  <a:srgbClr val="8D8787"/>
                </a:solidFill>
                <a:effectLst/>
                <a:latin typeface="Montserrat Medium" panose="00000600000000000000" pitchFamily="2" charset="0"/>
              </a:rPr>
              <a:t>The lower Dashwood soils on the northern bank of the Awatere River are alluvial gravel silt loams over deeper layers of river stone deposits. These soils are of low to moderate fertility and are very free draining. The unique interaction between soil and climate produces intensely aromatic, ripe and concentrated wines. </a:t>
            </a:r>
          </a:p>
        </p:txBody>
      </p:sp>
      <p:sp>
        <p:nvSpPr>
          <p:cNvPr id="4" name="TextBox 3">
            <a:extLst>
              <a:ext uri="{FF2B5EF4-FFF2-40B4-BE49-F238E27FC236}">
                <a16:creationId xmlns:a16="http://schemas.microsoft.com/office/drawing/2014/main" id="{3B44A34C-3C5D-0ED1-E356-989DC604E6A6}"/>
              </a:ext>
            </a:extLst>
          </p:cNvPr>
          <p:cNvSpPr txBox="1"/>
          <p:nvPr/>
        </p:nvSpPr>
        <p:spPr>
          <a:xfrm>
            <a:off x="56265" y="3925821"/>
            <a:ext cx="3125840" cy="3277820"/>
          </a:xfrm>
          <a:prstGeom prst="rect">
            <a:avLst/>
          </a:prstGeom>
          <a:solidFill>
            <a:schemeClr val="bg1">
              <a:lumMod val="95000"/>
            </a:schemeClr>
          </a:solidFill>
        </p:spPr>
        <p:txBody>
          <a:bodyPr wrap="square">
            <a:spAutoFit/>
          </a:bodyPr>
          <a:lstStyle/>
          <a:p>
            <a:pPr algn="l" fontAlgn="base"/>
            <a:r>
              <a:rPr lang="en-US" sz="1400" b="0" i="0" dirty="0">
                <a:solidFill>
                  <a:srgbClr val="1F5E6F"/>
                </a:solidFill>
                <a:effectLst/>
                <a:latin typeface="Montserrat Medium" panose="00000600000000000000" pitchFamily="2" charset="0"/>
              </a:rPr>
              <a:t>Starborough Terrace</a:t>
            </a:r>
          </a:p>
          <a:p>
            <a:pPr algn="l" fontAlgn="base"/>
            <a:r>
              <a:rPr lang="en-US" sz="1400" dirty="0">
                <a:solidFill>
                  <a:srgbClr val="1F5E6F"/>
                </a:solidFill>
                <a:latin typeface="Montserrat Medium" panose="00000600000000000000" pitchFamily="2" charset="0"/>
              </a:rPr>
              <a:t>South Bank, Awatere River Valley</a:t>
            </a:r>
            <a:endParaRPr lang="en-US" sz="1100" b="0" i="0" dirty="0">
              <a:solidFill>
                <a:srgbClr val="1F5E6F"/>
              </a:solidFill>
              <a:effectLst/>
              <a:latin typeface="Montserrat Medium" panose="00000600000000000000" pitchFamily="2" charset="0"/>
            </a:endParaRPr>
          </a:p>
          <a:p>
            <a:pPr algn="l" fontAlgn="base"/>
            <a:r>
              <a:rPr lang="en-US" sz="1100" b="0" i="0" dirty="0">
                <a:solidFill>
                  <a:srgbClr val="8D8787"/>
                </a:solidFill>
                <a:effectLst/>
                <a:latin typeface="Montserrat Medium" panose="00000600000000000000" pitchFamily="2" charset="0"/>
              </a:rPr>
              <a:t>Nestled between the the township of Seddon and the sunny terraces of the southern bank of the Awatere River, the Starborough Terrace Vineyard is perfectly located to enjoy all the great fruit characteristics of the Awatere Valley. </a:t>
            </a:r>
          </a:p>
          <a:p>
            <a:pPr algn="l" fontAlgn="base"/>
            <a:endParaRPr lang="en-US" sz="1100" dirty="0">
              <a:solidFill>
                <a:srgbClr val="8D8787"/>
              </a:solidFill>
              <a:latin typeface="Montserrat Medium" panose="00000600000000000000" pitchFamily="2" charset="0"/>
            </a:endParaRPr>
          </a:p>
          <a:p>
            <a:pPr algn="l" fontAlgn="base"/>
            <a:r>
              <a:rPr lang="en-US" sz="1100" b="0" i="0" dirty="0">
                <a:solidFill>
                  <a:srgbClr val="8D8787"/>
                </a:solidFill>
                <a:effectLst/>
                <a:latin typeface="Montserrat Medium" panose="00000600000000000000" pitchFamily="2" charset="0"/>
              </a:rPr>
              <a:t>The soils are formed by wind-blown loess overtop of alluvial stony river gravel deposits. These soils are of moderate fertility and very free draining making them ideal for producing, rich, ripe and concentrated Sauvignon Blanc and Pinot Gris and our Abel clone Pinot Noir.</a:t>
            </a:r>
          </a:p>
        </p:txBody>
      </p:sp>
      <p:sp>
        <p:nvSpPr>
          <p:cNvPr id="8" name="TextBox 7">
            <a:extLst>
              <a:ext uri="{FF2B5EF4-FFF2-40B4-BE49-F238E27FC236}">
                <a16:creationId xmlns:a16="http://schemas.microsoft.com/office/drawing/2014/main" id="{F226D1A3-AA82-8D96-5B0C-35BC04358D5F}"/>
              </a:ext>
            </a:extLst>
          </p:cNvPr>
          <p:cNvSpPr txBox="1"/>
          <p:nvPr/>
        </p:nvSpPr>
        <p:spPr>
          <a:xfrm>
            <a:off x="92053" y="111740"/>
            <a:ext cx="5916862" cy="815608"/>
          </a:xfrm>
          <a:prstGeom prst="rect">
            <a:avLst/>
          </a:prstGeom>
          <a:solidFill>
            <a:schemeClr val="bg1">
              <a:lumMod val="95000"/>
            </a:schemeClr>
          </a:solidFill>
        </p:spPr>
        <p:txBody>
          <a:bodyPr wrap="square">
            <a:spAutoFit/>
          </a:bodyPr>
          <a:lstStyle/>
          <a:p>
            <a:pPr algn="l" fontAlgn="base"/>
            <a:r>
              <a:rPr lang="en-US" sz="1400" b="0" i="0" dirty="0" err="1">
                <a:solidFill>
                  <a:srgbClr val="1F5E6F"/>
                </a:solidFill>
                <a:effectLst/>
                <a:latin typeface="Montserrat Medium" panose="00000600000000000000" pitchFamily="2" charset="0"/>
              </a:rPr>
              <a:t>O’Dwyers</a:t>
            </a:r>
            <a:r>
              <a:rPr lang="en-US" sz="1400" b="0" i="0" dirty="0">
                <a:solidFill>
                  <a:srgbClr val="1F5E6F"/>
                </a:solidFill>
                <a:effectLst/>
                <a:latin typeface="Montserrat Medium" panose="00000600000000000000" pitchFamily="2" charset="0"/>
              </a:rPr>
              <a:t> Farm Vineyard, </a:t>
            </a:r>
            <a:r>
              <a:rPr lang="en-US" sz="1400" dirty="0" err="1">
                <a:solidFill>
                  <a:srgbClr val="1F5E6F"/>
                </a:solidFill>
                <a:latin typeface="Montserrat Medium" panose="00000600000000000000" pitchFamily="2" charset="0"/>
              </a:rPr>
              <a:t>Rapaura</a:t>
            </a:r>
            <a:r>
              <a:rPr lang="en-US" sz="1400" dirty="0">
                <a:solidFill>
                  <a:srgbClr val="1F5E6F"/>
                </a:solidFill>
                <a:latin typeface="Montserrat Medium" panose="00000600000000000000" pitchFamily="2" charset="0"/>
              </a:rPr>
              <a:t>, Wairau Valley</a:t>
            </a:r>
            <a:endParaRPr lang="en-US" sz="1100" b="0" i="0" dirty="0">
              <a:solidFill>
                <a:srgbClr val="1F5E6F"/>
              </a:solidFill>
              <a:effectLst/>
              <a:latin typeface="Montserrat Medium" panose="00000600000000000000" pitchFamily="2" charset="0"/>
            </a:endParaRPr>
          </a:p>
          <a:p>
            <a:pPr algn="l" fontAlgn="base"/>
            <a:r>
              <a:rPr lang="en-US" sz="1100" b="0" i="0" dirty="0" err="1">
                <a:solidFill>
                  <a:srgbClr val="8D8787"/>
                </a:solidFill>
                <a:effectLst/>
                <a:latin typeface="Montserrat Medium" panose="00000600000000000000" pitchFamily="2" charset="0"/>
              </a:rPr>
              <a:t>O’Dwyers</a:t>
            </a:r>
            <a:r>
              <a:rPr lang="en-US" sz="1100" b="0" i="0" dirty="0">
                <a:solidFill>
                  <a:srgbClr val="8D8787"/>
                </a:solidFill>
                <a:effectLst/>
                <a:latin typeface="Montserrat Medium" panose="00000600000000000000" pitchFamily="2" charset="0"/>
              </a:rPr>
              <a:t> Farm is the Jones family’s original property in the heart of the Wairau Valley located in </a:t>
            </a:r>
            <a:r>
              <a:rPr lang="en-US" sz="1100" b="0" i="0" dirty="0" err="1">
                <a:solidFill>
                  <a:srgbClr val="8D8787"/>
                </a:solidFill>
                <a:effectLst/>
                <a:latin typeface="Montserrat Medium" panose="00000600000000000000" pitchFamily="2" charset="0"/>
              </a:rPr>
              <a:t>Rapaura</a:t>
            </a:r>
            <a:r>
              <a:rPr lang="en-US" sz="1100" b="0" i="0" dirty="0">
                <a:solidFill>
                  <a:srgbClr val="8D8787"/>
                </a:solidFill>
                <a:effectLst/>
                <a:latin typeface="Montserrat Medium" panose="00000600000000000000" pitchFamily="2" charset="0"/>
              </a:rPr>
              <a:t>. Very fertile, free draining, alluvial silt loam soils allows the production of very healthy vine and canopy growth. </a:t>
            </a:r>
          </a:p>
        </p:txBody>
      </p:sp>
      <p:sp>
        <p:nvSpPr>
          <p:cNvPr id="10" name="TextBox 9">
            <a:extLst>
              <a:ext uri="{FF2B5EF4-FFF2-40B4-BE49-F238E27FC236}">
                <a16:creationId xmlns:a16="http://schemas.microsoft.com/office/drawing/2014/main" id="{D6251FA4-99D8-E0E9-ECD2-EEDD934863B8}"/>
              </a:ext>
            </a:extLst>
          </p:cNvPr>
          <p:cNvSpPr txBox="1"/>
          <p:nvPr/>
        </p:nvSpPr>
        <p:spPr>
          <a:xfrm>
            <a:off x="3265396" y="8889044"/>
            <a:ext cx="2807748" cy="600164"/>
          </a:xfrm>
          <a:prstGeom prst="rect">
            <a:avLst/>
          </a:prstGeom>
          <a:noFill/>
        </p:spPr>
        <p:txBody>
          <a:bodyPr wrap="square" rtlCol="0">
            <a:spAutoFit/>
          </a:bodyPr>
          <a:lstStyle/>
          <a:p>
            <a:r>
              <a:rPr lang="en-US" sz="1100" dirty="0">
                <a:solidFill>
                  <a:srgbClr val="000000"/>
                </a:solidFill>
                <a:latin typeface="Montserrat Medium" panose="00000600000000000000" pitchFamily="2" charset="0"/>
              </a:rPr>
              <a:t>Long Lane Vineyard (Left)</a:t>
            </a:r>
          </a:p>
          <a:p>
            <a:r>
              <a:rPr lang="en-US" sz="1100" dirty="0">
                <a:solidFill>
                  <a:srgbClr val="000000"/>
                </a:solidFill>
                <a:latin typeface="Montserrat Medium" panose="00000600000000000000" pitchFamily="2" charset="0"/>
              </a:rPr>
              <a:t>Sauvignon Blanc, Chardonnay, Pinot Noir, Pinot Gris</a:t>
            </a:r>
          </a:p>
        </p:txBody>
      </p:sp>
      <p:sp>
        <p:nvSpPr>
          <p:cNvPr id="11" name="TextBox 10">
            <a:extLst>
              <a:ext uri="{FF2B5EF4-FFF2-40B4-BE49-F238E27FC236}">
                <a16:creationId xmlns:a16="http://schemas.microsoft.com/office/drawing/2014/main" id="{0B820069-F405-A91D-93D9-00E5AE8C0549}"/>
              </a:ext>
            </a:extLst>
          </p:cNvPr>
          <p:cNvSpPr txBox="1"/>
          <p:nvPr/>
        </p:nvSpPr>
        <p:spPr>
          <a:xfrm>
            <a:off x="118103" y="3515766"/>
            <a:ext cx="3125840" cy="430887"/>
          </a:xfrm>
          <a:prstGeom prst="rect">
            <a:avLst/>
          </a:prstGeom>
          <a:noFill/>
        </p:spPr>
        <p:txBody>
          <a:bodyPr wrap="square" rtlCol="0">
            <a:spAutoFit/>
          </a:bodyPr>
          <a:lstStyle/>
          <a:p>
            <a:pPr algn="r"/>
            <a:r>
              <a:rPr lang="en-US" sz="1100" dirty="0">
                <a:solidFill>
                  <a:srgbClr val="000000"/>
                </a:solidFill>
                <a:latin typeface="Montserrat Medium" panose="00000600000000000000" pitchFamily="2" charset="0"/>
              </a:rPr>
              <a:t>Starborough Terrace Vineyard (Right)</a:t>
            </a:r>
          </a:p>
          <a:p>
            <a:pPr algn="r"/>
            <a:r>
              <a:rPr lang="en-US" sz="1100" dirty="0">
                <a:solidFill>
                  <a:srgbClr val="000000"/>
                </a:solidFill>
                <a:latin typeface="Montserrat Medium" panose="00000600000000000000" pitchFamily="2" charset="0"/>
              </a:rPr>
              <a:t>Sauvignon Blanc, Pinot Noir , Pinot Gris</a:t>
            </a:r>
          </a:p>
        </p:txBody>
      </p:sp>
      <p:sp>
        <p:nvSpPr>
          <p:cNvPr id="12" name="TextBox 11">
            <a:extLst>
              <a:ext uri="{FF2B5EF4-FFF2-40B4-BE49-F238E27FC236}">
                <a16:creationId xmlns:a16="http://schemas.microsoft.com/office/drawing/2014/main" id="{6D148D2A-0E9B-56E8-22EC-452B7965C8E2}"/>
              </a:ext>
            </a:extLst>
          </p:cNvPr>
          <p:cNvSpPr txBox="1"/>
          <p:nvPr/>
        </p:nvSpPr>
        <p:spPr>
          <a:xfrm>
            <a:off x="3922889" y="2358081"/>
            <a:ext cx="1993534" cy="769441"/>
          </a:xfrm>
          <a:prstGeom prst="rect">
            <a:avLst/>
          </a:prstGeom>
          <a:noFill/>
        </p:spPr>
        <p:txBody>
          <a:bodyPr wrap="square" rtlCol="0">
            <a:spAutoFit/>
          </a:bodyPr>
          <a:lstStyle/>
          <a:p>
            <a:r>
              <a:rPr lang="en-US" sz="1100" dirty="0" err="1">
                <a:solidFill>
                  <a:srgbClr val="000000"/>
                </a:solidFill>
                <a:latin typeface="Montserrat Medium" panose="00000600000000000000" pitchFamily="2" charset="0"/>
              </a:rPr>
              <a:t>O’Dwyers</a:t>
            </a:r>
            <a:r>
              <a:rPr lang="en-US" sz="1100" dirty="0">
                <a:solidFill>
                  <a:srgbClr val="000000"/>
                </a:solidFill>
                <a:latin typeface="Montserrat Medium" panose="00000600000000000000" pitchFamily="2" charset="0"/>
              </a:rPr>
              <a:t> Farm Vineyard</a:t>
            </a:r>
          </a:p>
          <a:p>
            <a:r>
              <a:rPr lang="en-US" sz="1100" dirty="0">
                <a:solidFill>
                  <a:srgbClr val="000000"/>
                </a:solidFill>
                <a:latin typeface="Montserrat Medium" panose="00000600000000000000" pitchFamily="2" charset="0"/>
              </a:rPr>
              <a:t>(Left)</a:t>
            </a:r>
          </a:p>
          <a:p>
            <a:r>
              <a:rPr lang="en-US" sz="1100" dirty="0">
                <a:solidFill>
                  <a:srgbClr val="000000"/>
                </a:solidFill>
                <a:latin typeface="Montserrat Medium" panose="00000600000000000000" pitchFamily="2" charset="0"/>
              </a:rPr>
              <a:t>Sauvignon Blanc</a:t>
            </a:r>
          </a:p>
          <a:p>
            <a:r>
              <a:rPr lang="en-US" sz="1100" dirty="0">
                <a:solidFill>
                  <a:srgbClr val="000000"/>
                </a:solidFill>
                <a:latin typeface="Montserrat Medium" panose="00000600000000000000" pitchFamily="2" charset="0"/>
              </a:rPr>
              <a:t>Pinot Gris</a:t>
            </a:r>
          </a:p>
        </p:txBody>
      </p:sp>
      <p:sp>
        <p:nvSpPr>
          <p:cNvPr id="14" name="TextBox 13">
            <a:extLst>
              <a:ext uri="{FF2B5EF4-FFF2-40B4-BE49-F238E27FC236}">
                <a16:creationId xmlns:a16="http://schemas.microsoft.com/office/drawing/2014/main" id="{1540B111-7CD8-6B4D-1AE3-065B82B98187}"/>
              </a:ext>
            </a:extLst>
          </p:cNvPr>
          <p:cNvSpPr txBox="1"/>
          <p:nvPr/>
        </p:nvSpPr>
        <p:spPr>
          <a:xfrm>
            <a:off x="3960369" y="927348"/>
            <a:ext cx="2048546" cy="1446550"/>
          </a:xfrm>
          <a:prstGeom prst="rect">
            <a:avLst/>
          </a:prstGeom>
          <a:solidFill>
            <a:schemeClr val="bg1">
              <a:lumMod val="95000"/>
            </a:schemeClr>
          </a:solidFill>
        </p:spPr>
        <p:txBody>
          <a:bodyPr wrap="square">
            <a:spAutoFit/>
          </a:bodyPr>
          <a:lstStyle/>
          <a:p>
            <a:pPr algn="l" fontAlgn="base"/>
            <a:r>
              <a:rPr lang="en-US" sz="1100" b="0" i="0" dirty="0">
                <a:solidFill>
                  <a:srgbClr val="8D8787"/>
                </a:solidFill>
                <a:effectLst/>
                <a:latin typeface="Montserrat Medium" panose="00000600000000000000" pitchFamily="2" charset="0"/>
              </a:rPr>
              <a:t>This vine </a:t>
            </a:r>
            <a:r>
              <a:rPr lang="en-US" sz="1100" b="0" i="0" dirty="0" err="1">
                <a:solidFill>
                  <a:srgbClr val="8D8787"/>
                </a:solidFill>
                <a:effectLst/>
                <a:latin typeface="Montserrat Medium" panose="00000600000000000000" pitchFamily="2" charset="0"/>
              </a:rPr>
              <a:t>vigour</a:t>
            </a:r>
            <a:r>
              <a:rPr lang="en-US" sz="1100" b="0" i="0" dirty="0">
                <a:solidFill>
                  <a:srgbClr val="8D8787"/>
                </a:solidFill>
                <a:effectLst/>
                <a:latin typeface="Montserrat Medium" panose="00000600000000000000" pitchFamily="2" charset="0"/>
              </a:rPr>
              <a:t>, aided by the relative warmth from the valley floor create potent and powerful fruit forward Pinot Noir, Pinot Gris, and Sauvignon Blanc wines.</a:t>
            </a:r>
          </a:p>
          <a:p>
            <a:pPr algn="l" fontAlgn="base"/>
            <a:endParaRPr lang="en-US" sz="1100" b="0" i="0" dirty="0">
              <a:solidFill>
                <a:srgbClr val="8D8787"/>
              </a:solidFill>
              <a:effectLst/>
              <a:latin typeface="Montserrat Medium" panose="00000600000000000000" pitchFamily="2" charset="0"/>
            </a:endParaRPr>
          </a:p>
        </p:txBody>
      </p:sp>
    </p:spTree>
    <p:extLst>
      <p:ext uri="{BB962C8B-B14F-4D97-AF65-F5344CB8AC3E}">
        <p14:creationId xmlns:p14="http://schemas.microsoft.com/office/powerpoint/2010/main" val="1633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ottle of wine&#10;&#10;Description automatically generated">
            <a:extLst>
              <a:ext uri="{FF2B5EF4-FFF2-40B4-BE49-F238E27FC236}">
                <a16:creationId xmlns:a16="http://schemas.microsoft.com/office/drawing/2014/main" id="{4AD14B9F-CCD7-BC47-4493-FE65289A75C9}"/>
              </a:ext>
            </a:extLst>
          </p:cNvPr>
          <p:cNvPicPr>
            <a:picLocks noChangeAspect="1"/>
          </p:cNvPicPr>
          <p:nvPr/>
        </p:nvPicPr>
        <p:blipFill rotWithShape="1">
          <a:blip r:embed="rId3">
            <a:extLst>
              <a:ext uri="{28A0092B-C50C-407E-A947-70E740481C1C}">
                <a14:useLocalDpi xmlns:a14="http://schemas.microsoft.com/office/drawing/2010/main" val="0"/>
              </a:ext>
            </a:extLst>
          </a:blip>
          <a:srcRect t="33305"/>
          <a:stretch/>
        </p:blipFill>
        <p:spPr>
          <a:xfrm>
            <a:off x="783770" y="0"/>
            <a:ext cx="6074229" cy="2715620"/>
          </a:xfrm>
          <a:prstGeom prst="rect">
            <a:avLst/>
          </a:prstGeom>
        </p:spPr>
      </p:pic>
      <p:pic>
        <p:nvPicPr>
          <p:cNvPr id="7" name="Picture 6">
            <a:extLst>
              <a:ext uri="{FF2B5EF4-FFF2-40B4-BE49-F238E27FC236}">
                <a16:creationId xmlns:a16="http://schemas.microsoft.com/office/drawing/2014/main" id="{D27D32FB-FE5C-E3C0-085F-859DCB1E9A64}"/>
              </a:ext>
            </a:extLst>
          </p:cNvPr>
          <p:cNvPicPr>
            <a:picLocks noChangeAspect="1"/>
          </p:cNvPicPr>
          <p:nvPr/>
        </p:nvPicPr>
        <p:blipFill>
          <a:blip r:embed="rId4">
            <a:extLst>
              <a:ext uri="{28A0092B-C50C-407E-A947-70E740481C1C}">
                <a14:useLocalDpi xmlns:a14="http://schemas.microsoft.com/office/drawing/2010/main" val="0"/>
              </a:ext>
            </a:extLst>
          </a:blip>
          <a:srcRect l="23515" r="23515"/>
          <a:stretch/>
        </p:blipFill>
        <p:spPr>
          <a:xfrm>
            <a:off x="5963016" y="7088201"/>
            <a:ext cx="807897" cy="2286404"/>
          </a:xfrm>
          <a:prstGeom prst="rect">
            <a:avLst/>
          </a:prstGeom>
        </p:spPr>
      </p:pic>
      <p:sp>
        <p:nvSpPr>
          <p:cNvPr id="8" name="TextBox 7">
            <a:extLst>
              <a:ext uri="{FF2B5EF4-FFF2-40B4-BE49-F238E27FC236}">
                <a16:creationId xmlns:a16="http://schemas.microsoft.com/office/drawing/2014/main" id="{1EDCABFB-8735-D537-7AAE-6392F6A6CADF}"/>
              </a:ext>
            </a:extLst>
          </p:cNvPr>
          <p:cNvSpPr txBox="1"/>
          <p:nvPr/>
        </p:nvSpPr>
        <p:spPr>
          <a:xfrm>
            <a:off x="783770" y="-724"/>
            <a:ext cx="2884716" cy="415498"/>
          </a:xfrm>
          <a:prstGeom prst="rect">
            <a:avLst/>
          </a:prstGeom>
          <a:solidFill>
            <a:srgbClr val="1F5E6F"/>
          </a:solidFill>
        </p:spPr>
        <p:txBody>
          <a:bodyPr wrap="square" rtlCol="0">
            <a:spAutoFit/>
          </a:bodyPr>
          <a:lstStyle/>
          <a:p>
            <a:pPr marL="274638"/>
            <a:r>
              <a:rPr lang="en-US" sz="2100" b="1" dirty="0">
                <a:solidFill>
                  <a:schemeClr val="bg1">
                    <a:lumMod val="95000"/>
                  </a:schemeClr>
                </a:solidFill>
                <a:latin typeface="Montserrat Medium" panose="00000600000000000000" pitchFamily="2" charset="0"/>
              </a:rPr>
              <a:t>The Wines</a:t>
            </a:r>
          </a:p>
        </p:txBody>
      </p:sp>
      <p:pic>
        <p:nvPicPr>
          <p:cNvPr id="10" name="Picture 9">
            <a:extLst>
              <a:ext uri="{FF2B5EF4-FFF2-40B4-BE49-F238E27FC236}">
                <a16:creationId xmlns:a16="http://schemas.microsoft.com/office/drawing/2014/main" id="{AD79B50E-7709-7AC0-12CC-1A7E09B97BED}"/>
              </a:ext>
            </a:extLst>
          </p:cNvPr>
          <p:cNvPicPr>
            <a:picLocks noChangeAspect="1"/>
          </p:cNvPicPr>
          <p:nvPr/>
        </p:nvPicPr>
        <p:blipFill rotWithShape="1">
          <a:blip r:embed="rId5">
            <a:extLst>
              <a:ext uri="{28A0092B-C50C-407E-A947-70E740481C1C}">
                <a14:useLocalDpi xmlns:a14="http://schemas.microsoft.com/office/drawing/2010/main" val="0"/>
              </a:ext>
            </a:extLst>
          </a:blip>
          <a:srcRect l="25909" r="28647"/>
          <a:stretch/>
        </p:blipFill>
        <p:spPr>
          <a:xfrm>
            <a:off x="6039754" y="4857071"/>
            <a:ext cx="655497" cy="2162520"/>
          </a:xfrm>
          <a:prstGeom prst="rect">
            <a:avLst/>
          </a:prstGeom>
        </p:spPr>
      </p:pic>
      <p:pic>
        <p:nvPicPr>
          <p:cNvPr id="12" name="Picture 11">
            <a:extLst>
              <a:ext uri="{FF2B5EF4-FFF2-40B4-BE49-F238E27FC236}">
                <a16:creationId xmlns:a16="http://schemas.microsoft.com/office/drawing/2014/main" id="{8EBB117D-9756-5482-558D-18A3A6C2733F}"/>
              </a:ext>
            </a:extLst>
          </p:cNvPr>
          <p:cNvPicPr>
            <a:picLocks noChangeAspect="1"/>
          </p:cNvPicPr>
          <p:nvPr/>
        </p:nvPicPr>
        <p:blipFill>
          <a:blip r:embed="rId6">
            <a:extLst>
              <a:ext uri="{28A0092B-C50C-407E-A947-70E740481C1C}">
                <a14:useLocalDpi xmlns:a14="http://schemas.microsoft.com/office/drawing/2010/main" val="0"/>
              </a:ext>
            </a:extLst>
          </a:blip>
          <a:srcRect l="25709" r="25709"/>
          <a:stretch/>
        </p:blipFill>
        <p:spPr>
          <a:xfrm>
            <a:off x="6039217" y="2779126"/>
            <a:ext cx="656034" cy="2024328"/>
          </a:xfrm>
          <a:prstGeom prst="rect">
            <a:avLst/>
          </a:prstGeom>
        </p:spPr>
      </p:pic>
      <p:sp>
        <p:nvSpPr>
          <p:cNvPr id="20" name="TextBox 19">
            <a:extLst>
              <a:ext uri="{FF2B5EF4-FFF2-40B4-BE49-F238E27FC236}">
                <a16:creationId xmlns:a16="http://schemas.microsoft.com/office/drawing/2014/main" id="{384B899B-06AA-2CB8-B02F-DC3D57274A4F}"/>
              </a:ext>
            </a:extLst>
          </p:cNvPr>
          <p:cNvSpPr txBox="1"/>
          <p:nvPr/>
        </p:nvSpPr>
        <p:spPr>
          <a:xfrm>
            <a:off x="1023256" y="522677"/>
            <a:ext cx="2797630" cy="1670265"/>
          </a:xfrm>
          <a:prstGeom prst="rect">
            <a:avLst/>
          </a:prstGeom>
          <a:noFill/>
        </p:spPr>
        <p:txBody>
          <a:bodyPr wrap="square">
            <a:spAutoFit/>
          </a:bodyPr>
          <a:lstStyle/>
          <a:p>
            <a:pPr>
              <a:lnSpc>
                <a:spcPct val="150000"/>
              </a:lnSpc>
            </a:pPr>
            <a:r>
              <a:rPr lang="en-US" sz="1400" i="1" dirty="0">
                <a:solidFill>
                  <a:schemeClr val="bg1">
                    <a:lumMod val="95000"/>
                  </a:schemeClr>
                </a:solidFill>
                <a:latin typeface="Amasis MT Pro Light" panose="02040304050005020304" pitchFamily="18" charset="0"/>
              </a:rPr>
              <a:t>The crystal clear water of the Awatere River is the life blood of River Farm and the source for the alluvial soils that give the wines their</a:t>
            </a:r>
          </a:p>
          <a:p>
            <a:pPr>
              <a:lnSpc>
                <a:spcPct val="150000"/>
              </a:lnSpc>
            </a:pPr>
            <a:r>
              <a:rPr lang="en-US" sz="1400" i="1" dirty="0">
                <a:solidFill>
                  <a:schemeClr val="bg1">
                    <a:lumMod val="95000"/>
                  </a:schemeClr>
                </a:solidFill>
                <a:latin typeface="Amasis MT Pro Light" panose="02040304050005020304" pitchFamily="18" charset="0"/>
              </a:rPr>
              <a:t>unique character.</a:t>
            </a:r>
          </a:p>
        </p:txBody>
      </p:sp>
      <p:sp>
        <p:nvSpPr>
          <p:cNvPr id="22" name="TextBox 21">
            <a:extLst>
              <a:ext uri="{FF2B5EF4-FFF2-40B4-BE49-F238E27FC236}">
                <a16:creationId xmlns:a16="http://schemas.microsoft.com/office/drawing/2014/main" id="{EE5A7786-3299-C932-CB8A-075034B47F30}"/>
              </a:ext>
            </a:extLst>
          </p:cNvPr>
          <p:cNvSpPr txBox="1"/>
          <p:nvPr/>
        </p:nvSpPr>
        <p:spPr>
          <a:xfrm>
            <a:off x="936171" y="2812639"/>
            <a:ext cx="4985658" cy="1554272"/>
          </a:xfrm>
          <a:prstGeom prst="rect">
            <a:avLst/>
          </a:prstGeom>
          <a:noFill/>
        </p:spPr>
        <p:txBody>
          <a:bodyPr wrap="square">
            <a:spAutoFit/>
          </a:bodyPr>
          <a:lstStyle/>
          <a:p>
            <a:r>
              <a:rPr lang="en-US" dirty="0">
                <a:solidFill>
                  <a:srgbClr val="1F5E6F"/>
                </a:solidFill>
                <a:latin typeface="Montserrat Medium" panose="00000600000000000000" pitchFamily="2" charset="0"/>
              </a:rPr>
              <a:t>2022 River Farm Sauvignon Blanc </a:t>
            </a:r>
            <a:r>
              <a:rPr lang="en-US" sz="1100" b="1" dirty="0">
                <a:solidFill>
                  <a:srgbClr val="1F5E6F"/>
                </a:solidFill>
                <a:latin typeface="Montserrat Medium" panose="00000600000000000000" pitchFamily="2" charset="0"/>
              </a:rPr>
              <a:t>Marlborough - Wairau 40%, Awatere 60%</a:t>
            </a:r>
          </a:p>
          <a:p>
            <a:endParaRPr lang="en-US" sz="1100" b="1" dirty="0">
              <a:latin typeface="Montserrat Medium" panose="00000600000000000000" pitchFamily="2" charset="0"/>
            </a:endParaRPr>
          </a:p>
          <a:p>
            <a:r>
              <a:rPr lang="en-US" sz="1100" dirty="0">
                <a:latin typeface="Montserrat Medium" panose="00000600000000000000" pitchFamily="2" charset="0"/>
              </a:rPr>
              <a:t>Beautifully lifted on the nose with gooseberry, </a:t>
            </a:r>
            <a:r>
              <a:rPr lang="en-US" sz="1100" dirty="0" err="1">
                <a:latin typeface="Montserrat Medium" panose="00000600000000000000" pitchFamily="2" charset="0"/>
              </a:rPr>
              <a:t>kar</a:t>
            </a:r>
            <a:r>
              <a:rPr lang="en-US" sz="1100" dirty="0">
                <a:latin typeface="Montserrat Medium" panose="00000600000000000000" pitchFamily="2" charset="0"/>
              </a:rPr>
              <a:t> lime, apricot and</a:t>
            </a:r>
          </a:p>
          <a:p>
            <a:r>
              <a:rPr lang="en-US" sz="1100" dirty="0">
                <a:latin typeface="Montserrat Medium" panose="00000600000000000000" pitchFamily="2" charset="0"/>
              </a:rPr>
              <a:t>lemon peel aromas. is leads to a delightfully </a:t>
            </a:r>
            <a:r>
              <a:rPr lang="en-US" sz="1100" dirty="0" err="1">
                <a:latin typeface="Montserrat Medium" panose="00000600000000000000" pitchFamily="2" charset="0"/>
              </a:rPr>
              <a:t>flavoursome</a:t>
            </a:r>
            <a:r>
              <a:rPr lang="en-US" sz="1100" dirty="0">
                <a:latin typeface="Montserrat Medium" panose="00000600000000000000" pitchFamily="2" charset="0"/>
              </a:rPr>
              <a:t> palate</a:t>
            </a:r>
          </a:p>
          <a:p>
            <a:r>
              <a:rPr lang="en-US" sz="1100" dirty="0">
                <a:latin typeface="Montserrat Medium" panose="00000600000000000000" pitchFamily="2" charset="0"/>
              </a:rPr>
              <a:t>delivering excellent fruit intensity and vibrant acidity, making it</a:t>
            </a:r>
          </a:p>
          <a:p>
            <a:r>
              <a:rPr lang="en-US" sz="1100" dirty="0">
                <a:latin typeface="Montserrat Medium" panose="00000600000000000000" pitchFamily="2" charset="0"/>
              </a:rPr>
              <a:t>instantly appealing.</a:t>
            </a:r>
          </a:p>
          <a:p>
            <a:pPr algn="r"/>
            <a:r>
              <a:rPr lang="en-US" sz="1100" b="1" i="1" dirty="0">
                <a:latin typeface="Montserrat Medium" panose="00000600000000000000" pitchFamily="2" charset="0"/>
              </a:rPr>
              <a:t>93 Points, 5 Stars – Sam Kim, Wine Orbit</a:t>
            </a:r>
          </a:p>
        </p:txBody>
      </p:sp>
      <p:sp>
        <p:nvSpPr>
          <p:cNvPr id="23" name="TextBox 22">
            <a:extLst>
              <a:ext uri="{FF2B5EF4-FFF2-40B4-BE49-F238E27FC236}">
                <a16:creationId xmlns:a16="http://schemas.microsoft.com/office/drawing/2014/main" id="{5A2304F0-72EF-40DD-F148-BA4AEAC17786}"/>
              </a:ext>
            </a:extLst>
          </p:cNvPr>
          <p:cNvSpPr txBox="1"/>
          <p:nvPr/>
        </p:nvSpPr>
        <p:spPr>
          <a:xfrm>
            <a:off x="936171" y="4953000"/>
            <a:ext cx="4985658" cy="2066591"/>
          </a:xfrm>
          <a:prstGeom prst="rect">
            <a:avLst/>
          </a:prstGeom>
          <a:noFill/>
        </p:spPr>
        <p:txBody>
          <a:bodyPr wrap="square">
            <a:spAutoFit/>
          </a:bodyPr>
          <a:lstStyle/>
          <a:p>
            <a:r>
              <a:rPr lang="en-US" dirty="0">
                <a:solidFill>
                  <a:srgbClr val="1F5E6F"/>
                </a:solidFill>
                <a:latin typeface="Montserrat Medium" panose="00000600000000000000" pitchFamily="2" charset="0"/>
              </a:rPr>
              <a:t>2022 River Farm Pinot Gris, </a:t>
            </a:r>
          </a:p>
          <a:p>
            <a:r>
              <a:rPr lang="en-US" sz="1100" b="1" dirty="0">
                <a:solidFill>
                  <a:srgbClr val="1F5E6F"/>
                </a:solidFill>
                <a:latin typeface="Montserrat Medium" panose="00000600000000000000" pitchFamily="2" charset="0"/>
              </a:rPr>
              <a:t>Marlborough - Wairau 60% &amp; Awatere 40%</a:t>
            </a:r>
          </a:p>
          <a:p>
            <a:endParaRPr lang="en-US" sz="1100" b="1" dirty="0">
              <a:latin typeface="Montserrat Medium" panose="00000600000000000000" pitchFamily="2" charset="0"/>
            </a:endParaRPr>
          </a:p>
          <a:p>
            <a:pPr algn="just">
              <a:lnSpc>
                <a:spcPct val="107000"/>
              </a:lnSpc>
              <a:spcAft>
                <a:spcPts val="800"/>
              </a:spcAft>
            </a:pPr>
            <a:r>
              <a:rPr lang="en-US" sz="1100" kern="1200" dirty="0">
                <a:solidFill>
                  <a:srgbClr val="000000"/>
                </a:solidFill>
                <a:effectLst/>
                <a:latin typeface="Montserrat Medium" panose="00000600000000000000" pitchFamily="2" charset="0"/>
                <a:ea typeface="PMingLiU" panose="02020500000000000000" pitchFamily="18" charset="-120"/>
                <a:cs typeface="Times New Roman" panose="02020603050405020304" pitchFamily="18" charset="0"/>
              </a:rPr>
              <a:t>Concentrated white peach, nashi pear and quince with floral notes, a touch of spice and chalky minerality on the nose. 10% was fermented in seasoned oak barrels and 5.0g/l of residual sugar have created an elegant, textural palate. The palate shows apricot and ripe pear and nectarine with a hint of mandarin peel and balanced refreshing acidity producing a long finish. </a:t>
            </a:r>
            <a:endParaRPr lang="en-US" sz="1100" dirty="0">
              <a:latin typeface="Montserrat Medium" panose="00000600000000000000" pitchFamily="2" charset="0"/>
            </a:endParaRPr>
          </a:p>
          <a:p>
            <a:pPr algn="r"/>
            <a:r>
              <a:rPr lang="en-US" sz="1100" b="1" i="1" dirty="0">
                <a:latin typeface="Montserrat Medium" panose="00000600000000000000" pitchFamily="2" charset="0"/>
              </a:rPr>
              <a:t>90 Points, 5 Stars – Sam Kim, Wine Orbit</a:t>
            </a:r>
          </a:p>
        </p:txBody>
      </p:sp>
      <p:sp>
        <p:nvSpPr>
          <p:cNvPr id="24" name="TextBox 23">
            <a:extLst>
              <a:ext uri="{FF2B5EF4-FFF2-40B4-BE49-F238E27FC236}">
                <a16:creationId xmlns:a16="http://schemas.microsoft.com/office/drawing/2014/main" id="{28244656-148B-E7F9-B1B4-E3CE5BB93B17}"/>
              </a:ext>
            </a:extLst>
          </p:cNvPr>
          <p:cNvSpPr txBox="1"/>
          <p:nvPr/>
        </p:nvSpPr>
        <p:spPr>
          <a:xfrm>
            <a:off x="936171" y="7126874"/>
            <a:ext cx="4985658" cy="2247731"/>
          </a:xfrm>
          <a:prstGeom prst="rect">
            <a:avLst/>
          </a:prstGeom>
          <a:noFill/>
        </p:spPr>
        <p:txBody>
          <a:bodyPr wrap="square">
            <a:spAutoFit/>
          </a:bodyPr>
          <a:lstStyle/>
          <a:p>
            <a:r>
              <a:rPr lang="en-US" dirty="0">
                <a:solidFill>
                  <a:srgbClr val="1F5E6F"/>
                </a:solidFill>
                <a:latin typeface="Montserrat Medium" panose="00000600000000000000" pitchFamily="2" charset="0"/>
              </a:rPr>
              <a:t>2022 River Farm Pinot Noir</a:t>
            </a:r>
          </a:p>
          <a:p>
            <a:r>
              <a:rPr lang="en-US" sz="1100" b="1" dirty="0">
                <a:solidFill>
                  <a:srgbClr val="1F5E6F"/>
                </a:solidFill>
                <a:latin typeface="Montserrat Medium" panose="00000600000000000000" pitchFamily="2" charset="0"/>
              </a:rPr>
              <a:t>Marlborough, - 100% Awatere</a:t>
            </a:r>
          </a:p>
          <a:p>
            <a:endParaRPr lang="en-US" sz="1100" b="1" dirty="0">
              <a:latin typeface="Montserrat Medium" panose="00000600000000000000" pitchFamily="2" charset="0"/>
            </a:endParaRPr>
          </a:p>
          <a:p>
            <a:pPr>
              <a:lnSpc>
                <a:spcPct val="107000"/>
              </a:lnSpc>
              <a:spcAft>
                <a:spcPts val="800"/>
              </a:spcAft>
            </a:pPr>
            <a:r>
              <a:rPr lang="en-US" sz="1100" kern="1200" dirty="0">
                <a:solidFill>
                  <a:srgbClr val="000000"/>
                </a:solidFill>
                <a:effectLst/>
                <a:latin typeface="Montserrat Medium" panose="00000600000000000000" pitchFamily="2" charset="0"/>
                <a:ea typeface="PMingLiU" panose="02020500000000000000" pitchFamily="18" charset="-120"/>
                <a:cs typeface="Times New Roman" panose="02020603050405020304" pitchFamily="18" charset="0"/>
              </a:rPr>
              <a:t>Stylish and elegant with red cherry, raspberry and plum fruit, a subtle hint of cloves, roasted chestnuts and some dried herbs. The succulent palate has more intense red fruit with Black Doris plum, dried cranberry and thyme. This is a well-structured wine with fine grained tannins and pleasing mid palate weight, supported by a long, lingering finish with </a:t>
            </a:r>
            <a:r>
              <a:rPr lang="en-US" sz="1100" kern="1200" dirty="0" err="1">
                <a:solidFill>
                  <a:srgbClr val="000000"/>
                </a:solidFill>
                <a:effectLst/>
                <a:latin typeface="Montserrat Medium" panose="00000600000000000000" pitchFamily="2" charset="0"/>
                <a:ea typeface="PMingLiU" panose="02020500000000000000" pitchFamily="18" charset="-120"/>
                <a:cs typeface="Times New Roman" panose="02020603050405020304" pitchFamily="18" charset="0"/>
              </a:rPr>
              <a:t>savoury</a:t>
            </a:r>
            <a:r>
              <a:rPr lang="en-US" sz="1100" kern="1200" dirty="0">
                <a:solidFill>
                  <a:srgbClr val="000000"/>
                </a:solidFill>
                <a:effectLst/>
                <a:latin typeface="Montserrat Medium" panose="00000600000000000000" pitchFamily="2" charset="0"/>
                <a:ea typeface="PMingLiU" panose="02020500000000000000" pitchFamily="18" charset="-120"/>
                <a:cs typeface="Times New Roman" panose="02020603050405020304" pitchFamily="18" charset="0"/>
              </a:rPr>
              <a:t>, toasty oak. The wine was aged in new (20%) and seasoned oak barrels for 11 months</a:t>
            </a:r>
            <a:endParaRPr lang="en-US" sz="1100" dirty="0">
              <a:latin typeface="Montserrat Medium" panose="00000600000000000000" pitchFamily="2" charset="0"/>
            </a:endParaRPr>
          </a:p>
          <a:p>
            <a:pPr algn="r"/>
            <a:r>
              <a:rPr lang="en-US" sz="1100" b="1" i="1" dirty="0">
                <a:latin typeface="Montserrat Medium" panose="00000600000000000000" pitchFamily="2" charset="0"/>
              </a:rPr>
              <a:t>93 Points, 5 Stars – Sam Kim, Wine Orbit</a:t>
            </a:r>
          </a:p>
        </p:txBody>
      </p:sp>
    </p:spTree>
    <p:extLst>
      <p:ext uri="{BB962C8B-B14F-4D97-AF65-F5344CB8AC3E}">
        <p14:creationId xmlns:p14="http://schemas.microsoft.com/office/powerpoint/2010/main" val="397129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3CD9E0-91F4-E32F-BFCE-CA732F10BA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5" y="4419600"/>
            <a:ext cx="6856789" cy="5486400"/>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EC898046-557C-FF17-358D-BB457F7D6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171" y="0"/>
            <a:ext cx="3107656" cy="1549929"/>
          </a:xfrm>
          <a:prstGeom prst="rect">
            <a:avLst/>
          </a:prstGeom>
        </p:spPr>
      </p:pic>
    </p:spTree>
    <p:extLst>
      <p:ext uri="{BB962C8B-B14F-4D97-AF65-F5344CB8AC3E}">
        <p14:creationId xmlns:p14="http://schemas.microsoft.com/office/powerpoint/2010/main" val="3972555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3259</TotalTime>
  <Words>851</Words>
  <Application>Microsoft Macintosh PowerPoint</Application>
  <PresentationFormat>A4 Paper (210x297 mm)</PresentationFormat>
  <Paragraphs>52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Amasis MT Pro Light</vt:lpstr>
      <vt:lpstr>Arial</vt:lpstr>
      <vt:lpstr>Bell MT</vt:lpstr>
      <vt:lpstr>Calibri</vt:lpstr>
      <vt:lpstr>Calibri Light</vt:lpstr>
      <vt:lpstr>Montserrat Medium</vt:lpstr>
      <vt:lpstr>Office Theme</vt:lpstr>
      <vt:lpstr>Created by Nature, Perfected by Nurture™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Trade Presenter Mar23</dc:title>
  <dc:creator>Kris Love</dc:creator>
  <cp:lastModifiedBy>Lauren Patricio</cp:lastModifiedBy>
  <cp:revision>22</cp:revision>
  <dcterms:created xsi:type="dcterms:W3CDTF">2023-03-10T07:42:26Z</dcterms:created>
  <dcterms:modified xsi:type="dcterms:W3CDTF">2023-03-23T17:27:40Z</dcterms:modified>
</cp:coreProperties>
</file>