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11"/>
  </p:notesMasterIdLst>
  <p:sldIdLst>
    <p:sldId id="1297" r:id="rId2"/>
    <p:sldId id="273" r:id="rId3"/>
    <p:sldId id="1282" r:id="rId4"/>
    <p:sldId id="1353" r:id="rId5"/>
    <p:sldId id="1351" r:id="rId6"/>
    <p:sldId id="1354" r:id="rId7"/>
    <p:sldId id="1355" r:id="rId8"/>
    <p:sldId id="1357" r:id="rId9"/>
    <p:sldId id="1349"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A71184-2A82-4560-9355-00EC6A30F2E5}" v="15" dt="2023-08-16T16:56:43.1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82554" autoAdjust="0"/>
  </p:normalViewPr>
  <p:slideViewPr>
    <p:cSldViewPr snapToGrid="0">
      <p:cViewPr varScale="1">
        <p:scale>
          <a:sx n="84" d="100"/>
          <a:sy n="84" d="100"/>
        </p:scale>
        <p:origin x="23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F80AA-D721-4179-A461-393D35AAA817}" type="datetimeFigureOut">
              <a:rPr lang="en-US" smtClean="0"/>
              <a:t>8/16/2023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E18ED-E426-49C8-9BD7-C4F8B5F6EE32}" type="slidenum">
              <a:rPr lang="en-US" smtClean="0"/>
              <a:t>‹#›</a:t>
            </a:fld>
            <a:endParaRPr lang="en-US" dirty="0"/>
          </a:p>
        </p:txBody>
      </p:sp>
    </p:spTree>
    <p:extLst>
      <p:ext uri="{BB962C8B-B14F-4D97-AF65-F5344CB8AC3E}">
        <p14:creationId xmlns:p14="http://schemas.microsoft.com/office/powerpoint/2010/main" val="545512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Priority Order- Sauv Blanc, Rose, Red Blend</a:t>
            </a:r>
          </a:p>
          <a:p>
            <a:endParaRPr lang="en-US" dirty="0"/>
          </a:p>
          <a:p>
            <a:pPr marL="0" marR="0">
              <a:spcBef>
                <a:spcPts val="0"/>
              </a:spcBef>
              <a:spcAft>
                <a:spcPts val="0"/>
              </a:spcAft>
            </a:pPr>
            <a:r>
              <a:rPr lang="en-US" sz="1800" b="1" u="sng" dirty="0">
                <a:solidFill>
                  <a:srgbClr val="000000"/>
                </a:solidFill>
                <a:effectLst/>
                <a:latin typeface="Times New Roman" panose="02020603050405020304" pitchFamily="18" charset="0"/>
                <a:ea typeface="Calibri" panose="020F0502020204030204" pitchFamily="34" charset="0"/>
              </a:rPr>
              <a:t>Osmosis Reviews</a:t>
            </a:r>
            <a:br>
              <a:rPr lang="en-US" sz="1800" b="1" u="sng" dirty="0">
                <a:solidFill>
                  <a:srgbClr val="000000"/>
                </a:solidFill>
                <a:effectLst/>
                <a:latin typeface="Times New Roman" panose="02020603050405020304" pitchFamily="18" charset="0"/>
                <a:ea typeface="Calibri" panose="020F0502020204030204" pitchFamily="34" charset="0"/>
              </a:rPr>
            </a:br>
            <a:r>
              <a:rPr lang="en-US" sz="1800" dirty="0">
                <a:solidFill>
                  <a:srgbClr val="000000"/>
                </a:solidFill>
                <a:effectLst/>
                <a:latin typeface="Times New Roman" panose="02020603050405020304" pitchFamily="18" charset="0"/>
                <a:ea typeface="Calibri" panose="020F0502020204030204" pitchFamily="34" charset="0"/>
              </a:rPr>
              <a:t>Eric </a:t>
            </a:r>
            <a:r>
              <a:rPr lang="en-US" sz="1800" dirty="0" err="1">
                <a:solidFill>
                  <a:srgbClr val="000000"/>
                </a:solidFill>
                <a:effectLst/>
                <a:latin typeface="Times New Roman" panose="02020603050405020304" pitchFamily="18" charset="0"/>
                <a:ea typeface="Calibri" panose="020F0502020204030204" pitchFamily="34" charset="0"/>
              </a:rPr>
              <a:t>Hemer</a:t>
            </a:r>
            <a:r>
              <a:rPr lang="en-US" sz="1800" dirty="0">
                <a:solidFill>
                  <a:srgbClr val="000000"/>
                </a:solidFill>
                <a:effectLst/>
                <a:latin typeface="Times New Roman" panose="02020603050405020304" pitchFamily="18" charset="0"/>
                <a:ea typeface="Calibri" panose="020F0502020204030204" pitchFamily="34" charset="0"/>
              </a:rPr>
              <a:t>, MW/MS tasted the Osmosis Red and Rosé:  His Notes Below</a:t>
            </a:r>
            <a:endParaRPr lang="en-US" sz="1800" dirty="0">
              <a:effectLst/>
              <a:latin typeface="Calibri" panose="020F0502020204030204" pitchFamily="34" charset="0"/>
              <a:ea typeface="Calibri" panose="020F0502020204030204" pitchFamily="34" charset="0"/>
            </a:endParaRPr>
          </a:p>
          <a:p>
            <a:pPr marL="0" marR="0">
              <a:lnSpc>
                <a:spcPts val="1295"/>
              </a:lnSpc>
              <a:spcAft>
                <a:spcPts val="790"/>
              </a:spcAft>
            </a:pPr>
            <a:r>
              <a:rPr lang="en-US" sz="1800" b="1" dirty="0">
                <a:solidFill>
                  <a:srgbClr val="000000"/>
                </a:solidFill>
                <a:effectLst/>
                <a:latin typeface="Calibri" panose="020F0502020204030204" pitchFamily="34" charset="0"/>
                <a:ea typeface="Calibri" panose="020F0502020204030204" pitchFamily="34" charset="0"/>
              </a:rPr>
              <a:t>De-LIGHT-</a:t>
            </a:r>
            <a:r>
              <a:rPr lang="en-US" sz="1800" b="1" dirty="0" err="1">
                <a:solidFill>
                  <a:srgbClr val="000000"/>
                </a:solidFill>
                <a:effectLst/>
                <a:latin typeface="Calibri" panose="020F0502020204030204" pitchFamily="34" charset="0"/>
                <a:ea typeface="Calibri" panose="020F0502020204030204" pitchFamily="34" charset="0"/>
              </a:rPr>
              <a:t>ful</a:t>
            </a:r>
            <a:r>
              <a:rPr lang="en-US" sz="1800" b="1" dirty="0">
                <a:solidFill>
                  <a:srgbClr val="000000"/>
                </a:solidFill>
                <a:effectLst/>
                <a:latin typeface="Calibri" panose="020F0502020204030204" pitchFamily="34" charset="0"/>
                <a:ea typeface="Calibri" panose="020F0502020204030204" pitchFamily="34" charset="0"/>
              </a:rPr>
              <a:t> ROSÉ 2022 – Zero sugar, 9% ABV, 85 calories</a:t>
            </a:r>
            <a:br>
              <a:rPr lang="en-US" sz="1800" dirty="0">
                <a:solidFill>
                  <a:srgbClr val="000000"/>
                </a:solidFill>
                <a:effectLst/>
                <a:latin typeface="Calibri" panose="020F0502020204030204" pitchFamily="34" charset="0"/>
                <a:ea typeface="Calibri" panose="020F0502020204030204" pitchFamily="34" charset="0"/>
              </a:rPr>
            </a:br>
            <a:r>
              <a:rPr lang="en-US" sz="1800" dirty="0">
                <a:solidFill>
                  <a:srgbClr val="000000"/>
                </a:solidFill>
                <a:effectLst/>
                <a:latin typeface="Calibri" panose="020F0502020204030204" pitchFamily="34" charset="0"/>
                <a:ea typeface="Calibri" panose="020F0502020204030204" pitchFamily="34" charset="0"/>
              </a:rPr>
              <a:t>“Medium watermelon pink color; clean and fresh on nose, notes of ripe summer fruits, peach, raspberry, watermelon, light, herbaceous note. Dry, medium-bodied, similar fruit profile on palate, tart, tangy, crisp acidity, balanced alcohol, a touch of chalky minerality, long, clean finish. </a:t>
            </a:r>
            <a:r>
              <a:rPr lang="en-US" sz="1800" b="1" dirty="0">
                <a:solidFill>
                  <a:srgbClr val="000000"/>
                </a:solidFill>
                <a:effectLst/>
                <a:latin typeface="Calibri" panose="020F0502020204030204" pitchFamily="34" charset="0"/>
                <a:ea typeface="Calibri" panose="020F0502020204030204" pitchFamily="34" charset="0"/>
              </a:rPr>
              <a:t>Very well-made and satisfying. I don’t miss the extra 3-4% alcohol.”</a:t>
            </a:r>
            <a:endParaRPr lang="en-US" sz="1800" b="1" dirty="0">
              <a:effectLst/>
              <a:latin typeface="Calibri" panose="020F0502020204030204" pitchFamily="34" charset="0"/>
              <a:ea typeface="Calibri" panose="020F0502020204030204" pitchFamily="34" charset="0"/>
            </a:endParaRPr>
          </a:p>
          <a:p>
            <a:pPr marL="0" marR="0">
              <a:lnSpc>
                <a:spcPts val="1295"/>
              </a:lnSpc>
              <a:spcAft>
                <a:spcPts val="790"/>
              </a:spcAft>
            </a:pPr>
            <a:r>
              <a:rPr lang="en-US" sz="1800" b="1" dirty="0">
                <a:solidFill>
                  <a:srgbClr val="000000"/>
                </a:solidFill>
                <a:effectLst/>
                <a:latin typeface="Calibri" panose="020F0502020204030204" pitchFamily="34" charset="0"/>
                <a:ea typeface="Calibri" panose="020F0502020204030204" pitchFamily="34" charset="0"/>
              </a:rPr>
              <a:t>De-LIGHT-</a:t>
            </a:r>
            <a:r>
              <a:rPr lang="en-US" sz="1800" b="1" dirty="0" err="1">
                <a:solidFill>
                  <a:srgbClr val="000000"/>
                </a:solidFill>
                <a:effectLst/>
                <a:latin typeface="Calibri" panose="020F0502020204030204" pitchFamily="34" charset="0"/>
                <a:ea typeface="Calibri" panose="020F0502020204030204" pitchFamily="34" charset="0"/>
              </a:rPr>
              <a:t>ful</a:t>
            </a:r>
            <a:r>
              <a:rPr lang="en-US" sz="1800" b="1" dirty="0">
                <a:solidFill>
                  <a:srgbClr val="000000"/>
                </a:solidFill>
                <a:effectLst/>
                <a:latin typeface="Calibri" panose="020F0502020204030204" pitchFamily="34" charset="0"/>
                <a:ea typeface="Calibri" panose="020F0502020204030204" pitchFamily="34" charset="0"/>
              </a:rPr>
              <a:t> RED BLEND 2021 – Zero sugar, 10% ABV, 90 calories</a:t>
            </a:r>
            <a:br>
              <a:rPr lang="en-US" sz="1800" dirty="0">
                <a:solidFill>
                  <a:srgbClr val="000000"/>
                </a:solidFill>
                <a:effectLst/>
                <a:latin typeface="Calibri" panose="020F0502020204030204" pitchFamily="34" charset="0"/>
                <a:ea typeface="Calibri" panose="020F0502020204030204" pitchFamily="34" charset="0"/>
              </a:rPr>
            </a:br>
            <a:r>
              <a:rPr lang="en-US" sz="1800" dirty="0">
                <a:solidFill>
                  <a:srgbClr val="000000"/>
                </a:solidFill>
                <a:effectLst/>
                <a:latin typeface="Calibri" panose="020F0502020204030204" pitchFamily="34" charset="0"/>
                <a:ea typeface="Calibri" panose="020F0502020204030204" pitchFamily="34" charset="0"/>
              </a:rPr>
              <a:t>“Deep purple, opaque color; pronounced dark fruit on nose, black plum, black cherry, hint of cassis, touch of mocha, new oak indicator; on the palate, medium-plus body, the fruits turn a bit tart and manifests more as red than black fruit; raspberry, cherry, red plum flavors, hint of loamy/chalky earth. Medium tannin and acidity, balanced alcohol, long, clean finish. </a:t>
            </a:r>
            <a:r>
              <a:rPr lang="en-US" sz="1800" b="1" dirty="0">
                <a:solidFill>
                  <a:srgbClr val="C00000"/>
                </a:solidFill>
                <a:effectLst/>
                <a:latin typeface="Calibri" panose="020F0502020204030204" pitchFamily="34" charset="0"/>
                <a:ea typeface="Calibri" panose="020F0502020204030204" pitchFamily="34" charset="0"/>
              </a:rPr>
              <a:t>Again, very good, satisfying, don’t miss the 3-5% ABV.”</a:t>
            </a:r>
          </a:p>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1286C73-5274-42ED-A900-027DCAC25C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471145"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4278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Latest 52 Weeks Ending 05-28-23</a:t>
            </a:r>
            <a:r>
              <a:rPr lang="en-US" dirty="0"/>
              <a:t> :  </a:t>
            </a:r>
            <a:r>
              <a:rPr lang="en-US" sz="1800" b="0" i="0" u="none" strike="noStrike" dirty="0">
                <a:solidFill>
                  <a:srgbClr val="000000"/>
                </a:solidFill>
                <a:effectLst/>
                <a:latin typeface="Calibri" panose="020F0502020204030204" pitchFamily="34" charset="0"/>
              </a:rPr>
              <a:t>$Sales (-1.4%)</a:t>
            </a:r>
            <a:r>
              <a:rPr lang="en-US" dirty="0"/>
              <a:t> </a:t>
            </a:r>
            <a:r>
              <a:rPr lang="en-US" sz="1800" b="0" i="0" u="none" strike="noStrike" dirty="0">
                <a:solidFill>
                  <a:srgbClr val="000000"/>
                </a:solidFill>
                <a:effectLst/>
                <a:latin typeface="Calibri" panose="020F0502020204030204" pitchFamily="34" charset="0"/>
              </a:rPr>
              <a:t>Volume (-5.5%)</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09EBBD-704F-43F3-9FEA-9D54E8ED59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Arial"/>
            </a:endParaRPr>
          </a:p>
        </p:txBody>
      </p:sp>
    </p:spTree>
    <p:extLst>
      <p:ext uri="{BB962C8B-B14F-4D97-AF65-F5344CB8AC3E}">
        <p14:creationId xmlns:p14="http://schemas.microsoft.com/office/powerpoint/2010/main" val="1552991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9EBBD-704F-43F3-9FEA-9D54E8ED59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Arial"/>
            </a:endParaRPr>
          </a:p>
        </p:txBody>
      </p:sp>
    </p:spTree>
    <p:extLst>
      <p:ext uri="{BB962C8B-B14F-4D97-AF65-F5344CB8AC3E}">
        <p14:creationId xmlns:p14="http://schemas.microsoft.com/office/powerpoint/2010/main" val="3325083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very much a retail brand. But on-premise is key too – table tents can be made, inserts…Look towards accounts that feature healthy menus but also mainstream, this will be mainstream! Get your pound of flesh now!  Must drive to floor.  Attractive, ready-made display with outer shipper, stand out with a rack.  Since there is no category on the shelf yet stack on floor.  Case cards, shelf talkers and sell sheets in stock or about to be in stock.  Sell sheets are in abundance!  Racks are going to be in stock soon.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9EBBD-704F-43F3-9FEA-9D54E8ED59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846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327269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98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0FF38-91EF-402F-A430-F0892C2A5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62A4AE-1B83-49DB-A3AF-D3B75D716D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429B1-FC4E-4300-A53B-2C3F0858A895}"/>
              </a:ext>
            </a:extLst>
          </p:cNvPr>
          <p:cNvSpPr>
            <a:spLocks noGrp="1"/>
          </p:cNvSpPr>
          <p:nvPr>
            <p:ph type="dt" sz="half" idx="10"/>
          </p:nvPr>
        </p:nvSpPr>
        <p:spPr/>
        <p:txBody>
          <a:bodyPr/>
          <a:lstStyle/>
          <a:p>
            <a:fld id="{2258215B-34D5-441C-BE06-ACBDDA07592C}" type="datetimeFigureOut">
              <a:rPr lang="en-US" smtClean="0"/>
              <a:t>8/16/2023</a:t>
            </a:fld>
            <a:endParaRPr lang="en-US"/>
          </a:p>
        </p:txBody>
      </p:sp>
      <p:sp>
        <p:nvSpPr>
          <p:cNvPr id="5" name="Footer Placeholder 4">
            <a:extLst>
              <a:ext uri="{FF2B5EF4-FFF2-40B4-BE49-F238E27FC236}">
                <a16:creationId xmlns:a16="http://schemas.microsoft.com/office/drawing/2014/main" id="{14334444-6E6B-407B-BF74-E88B7266A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612DFC-04C9-4572-8842-1E505B322A6F}"/>
              </a:ext>
            </a:extLst>
          </p:cNvPr>
          <p:cNvSpPr>
            <a:spLocks noGrp="1"/>
          </p:cNvSpPr>
          <p:nvPr>
            <p:ph type="sldNum" sz="quarter" idx="12"/>
          </p:nvPr>
        </p:nvSpPr>
        <p:spPr/>
        <p:txBody>
          <a:bodyPr/>
          <a:lstStyle/>
          <a:p>
            <a:fld id="{00449296-3996-4CFD-9FD4-786124071FEA}" type="slidenum">
              <a:rPr lang="en-US" smtClean="0"/>
              <a:t>‹#›</a:t>
            </a:fld>
            <a:endParaRPr lang="en-US"/>
          </a:p>
        </p:txBody>
      </p:sp>
    </p:spTree>
    <p:extLst>
      <p:ext uri="{BB962C8B-B14F-4D97-AF65-F5344CB8AC3E}">
        <p14:creationId xmlns:p14="http://schemas.microsoft.com/office/powerpoint/2010/main" val="3926574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F816CCE-51AE-4C26-8D98-642119FDA9CC}" type="slidenum">
              <a:rPr lang="en-US" smtClean="0"/>
              <a:pPr/>
              <a:t>‹#›</a:t>
            </a:fld>
            <a:endParaRPr lang="en-US" dirty="0"/>
          </a:p>
        </p:txBody>
      </p:sp>
    </p:spTree>
    <p:extLst>
      <p:ext uri="{BB962C8B-B14F-4D97-AF65-F5344CB8AC3E}">
        <p14:creationId xmlns:p14="http://schemas.microsoft.com/office/powerpoint/2010/main" val="4074671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F816CCE-51AE-4C26-8D98-642119FDA9CC}" type="slidenum">
              <a:rPr lang="en-US" smtClean="0"/>
              <a:pPr/>
              <a:t>‹#›</a:t>
            </a:fld>
            <a:endParaRPr lang="en-US" dirty="0"/>
          </a:p>
        </p:txBody>
      </p:sp>
    </p:spTree>
    <p:extLst>
      <p:ext uri="{BB962C8B-B14F-4D97-AF65-F5344CB8AC3E}">
        <p14:creationId xmlns:p14="http://schemas.microsoft.com/office/powerpoint/2010/main" val="2981661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83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a:latin typeface="Arial" panose="020B0604020202020204" pitchFamily="34" charset="0"/>
                <a:cs typeface="Arial" panose="020B0604020202020204" pitchFamily="34" charset="0"/>
              </a:defRPr>
            </a:lvl1pPr>
          </a:lstStyle>
          <a:p>
            <a:fld id="{3F816CCE-51AE-4C26-8D98-642119FDA9CC}" type="slidenum">
              <a:rPr lang="en-US" smtClean="0"/>
              <a:pPr/>
              <a:t>‹#›</a:t>
            </a:fld>
            <a:endParaRPr lang="en-US" dirty="0"/>
          </a:p>
        </p:txBody>
      </p:sp>
    </p:spTree>
    <p:extLst>
      <p:ext uri="{BB962C8B-B14F-4D97-AF65-F5344CB8AC3E}">
        <p14:creationId xmlns:p14="http://schemas.microsoft.com/office/powerpoint/2010/main" val="1079196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TITLE OPENING" userDrawn="1">
  <p:cSld name="BIG TITLE OPENIN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610543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566206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3_Title Slide">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499637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666666"/>
              </a:buClr>
              <a:buSzPts val="2800"/>
              <a:buFont typeface="Barlow Semi Condensed Medium"/>
              <a:buNone/>
              <a:defRPr sz="2800" b="0" i="0" u="none" strike="noStrike" cap="none">
                <a:solidFill>
                  <a:srgbClr val="666666"/>
                </a:solidFill>
                <a:latin typeface="Barlow Semi Condensed Medium"/>
                <a:ea typeface="Barlow Semi Condensed Medium"/>
                <a:cs typeface="Barlow Semi Condensed Medium"/>
                <a:sym typeface="Barlow Semi Condensed Medium"/>
              </a:defRPr>
            </a:lvl1pPr>
            <a:lvl2pPr marR="0" lvl="1" algn="l" rtl="0">
              <a:lnSpc>
                <a:spcPct val="100000"/>
              </a:lnSpc>
              <a:spcBef>
                <a:spcPts val="0"/>
              </a:spcBef>
              <a:spcAft>
                <a:spcPts val="0"/>
              </a:spcAft>
              <a:buClr>
                <a:srgbClr val="666666"/>
              </a:buClr>
              <a:buSzPts val="2800"/>
              <a:buFont typeface="Barlow Semi Condensed"/>
              <a:buNone/>
              <a:defRPr sz="2800" b="0" i="0" u="none" strike="noStrike" cap="none">
                <a:solidFill>
                  <a:srgbClr val="666666"/>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666666"/>
              </a:buClr>
              <a:buSzPts val="2800"/>
              <a:buFont typeface="Barlow Semi Condensed"/>
              <a:buNone/>
              <a:defRPr sz="2800" b="0" i="0" u="none" strike="noStrike" cap="none">
                <a:solidFill>
                  <a:srgbClr val="666666"/>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666666"/>
              </a:buClr>
              <a:buSzPts val="2800"/>
              <a:buFont typeface="Barlow Semi Condensed"/>
              <a:buNone/>
              <a:defRPr sz="2800" b="0" i="0" u="none" strike="noStrike" cap="none">
                <a:solidFill>
                  <a:srgbClr val="666666"/>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666666"/>
              </a:buClr>
              <a:buSzPts val="2800"/>
              <a:buFont typeface="Barlow Semi Condensed"/>
              <a:buNone/>
              <a:defRPr sz="2800" b="0" i="0" u="none" strike="noStrike" cap="none">
                <a:solidFill>
                  <a:srgbClr val="666666"/>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666666"/>
              </a:buClr>
              <a:buSzPts val="2800"/>
              <a:buFont typeface="Barlow Semi Condensed"/>
              <a:buNone/>
              <a:defRPr sz="2800" b="0" i="0" u="none" strike="noStrike" cap="none">
                <a:solidFill>
                  <a:srgbClr val="666666"/>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666666"/>
              </a:buClr>
              <a:buSzPts val="2800"/>
              <a:buFont typeface="Barlow Semi Condensed"/>
              <a:buNone/>
              <a:defRPr sz="2800" b="0" i="0" u="none" strike="noStrike" cap="none">
                <a:solidFill>
                  <a:srgbClr val="666666"/>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666666"/>
              </a:buClr>
              <a:buSzPts val="2800"/>
              <a:buFont typeface="Barlow Semi Condensed"/>
              <a:buNone/>
              <a:defRPr sz="2800" b="0" i="0" u="none" strike="noStrike" cap="none">
                <a:solidFill>
                  <a:srgbClr val="666666"/>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666666"/>
              </a:buClr>
              <a:buSzPts val="2800"/>
              <a:buFont typeface="Barlow Semi Condensed"/>
              <a:buNone/>
              <a:defRPr sz="2800" b="0" i="0" u="none" strike="noStrike" cap="none">
                <a:solidFill>
                  <a:srgbClr val="666666"/>
                </a:solidFill>
                <a:latin typeface="Barlow Semi Condensed"/>
                <a:ea typeface="Barlow Semi Condensed"/>
                <a:cs typeface="Barlow Semi Condensed"/>
                <a:sym typeface="Barlow Semi Condensed"/>
              </a:defRPr>
            </a:lvl9pPr>
          </a:lstStyle>
          <a:p>
            <a:endParaRPr dirty="0"/>
          </a:p>
        </p:txBody>
      </p:sp>
      <p:sp>
        <p:nvSpPr>
          <p:cNvPr id="11" name="Google Shape;11;p3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666666"/>
              </a:buClr>
              <a:buSzPts val="1800"/>
              <a:buFont typeface="Zilla Slab Light"/>
              <a:buChar char="●"/>
              <a:defRPr sz="1800" b="0" i="0" u="none" strike="noStrike" cap="none">
                <a:solidFill>
                  <a:srgbClr val="666666"/>
                </a:solidFill>
                <a:latin typeface="Zilla Slab Light"/>
                <a:ea typeface="Zilla Slab Light"/>
                <a:cs typeface="Zilla Slab Light"/>
                <a:sym typeface="Zilla Slab Light"/>
              </a:defRPr>
            </a:lvl1pPr>
            <a:lvl2pPr marL="914400" marR="0" lvl="1" indent="-317500" algn="l" rtl="0">
              <a:lnSpc>
                <a:spcPct val="115000"/>
              </a:lnSpc>
              <a:spcBef>
                <a:spcPts val="1600"/>
              </a:spcBef>
              <a:spcAft>
                <a:spcPts val="0"/>
              </a:spcAft>
              <a:buClr>
                <a:srgbClr val="666666"/>
              </a:buClr>
              <a:buSzPts val="1400"/>
              <a:buFont typeface="Zilla Slab Light"/>
              <a:buChar char="○"/>
              <a:defRPr sz="1400" b="0" i="0" u="none" strike="noStrike" cap="none">
                <a:solidFill>
                  <a:srgbClr val="666666"/>
                </a:solidFill>
                <a:latin typeface="Zilla Slab Light"/>
                <a:ea typeface="Zilla Slab Light"/>
                <a:cs typeface="Zilla Slab Light"/>
                <a:sym typeface="Zilla Slab Light"/>
              </a:defRPr>
            </a:lvl2pPr>
            <a:lvl3pPr marL="1371600" marR="0" lvl="2" indent="-317500" algn="l" rtl="0">
              <a:lnSpc>
                <a:spcPct val="115000"/>
              </a:lnSpc>
              <a:spcBef>
                <a:spcPts val="1600"/>
              </a:spcBef>
              <a:spcAft>
                <a:spcPts val="0"/>
              </a:spcAft>
              <a:buClr>
                <a:srgbClr val="666666"/>
              </a:buClr>
              <a:buSzPts val="1400"/>
              <a:buFont typeface="Zilla Slab Light"/>
              <a:buChar char="■"/>
              <a:defRPr sz="1400" b="0" i="0" u="none" strike="noStrike" cap="none">
                <a:solidFill>
                  <a:srgbClr val="666666"/>
                </a:solidFill>
                <a:latin typeface="Zilla Slab Light"/>
                <a:ea typeface="Zilla Slab Light"/>
                <a:cs typeface="Zilla Slab Light"/>
                <a:sym typeface="Zilla Slab Light"/>
              </a:defRPr>
            </a:lvl3pPr>
            <a:lvl4pPr marL="1828800" marR="0" lvl="3" indent="-317500" algn="l" rtl="0">
              <a:lnSpc>
                <a:spcPct val="115000"/>
              </a:lnSpc>
              <a:spcBef>
                <a:spcPts val="1600"/>
              </a:spcBef>
              <a:spcAft>
                <a:spcPts val="0"/>
              </a:spcAft>
              <a:buClr>
                <a:srgbClr val="666666"/>
              </a:buClr>
              <a:buSzPts val="1400"/>
              <a:buFont typeface="Zilla Slab Light"/>
              <a:buChar char="●"/>
              <a:defRPr sz="1400" b="0" i="0" u="none" strike="noStrike" cap="none">
                <a:solidFill>
                  <a:srgbClr val="666666"/>
                </a:solidFill>
                <a:latin typeface="Zilla Slab Light"/>
                <a:ea typeface="Zilla Slab Light"/>
                <a:cs typeface="Zilla Slab Light"/>
                <a:sym typeface="Zilla Slab Light"/>
              </a:defRPr>
            </a:lvl4pPr>
            <a:lvl5pPr marL="2286000" marR="0" lvl="4" indent="-317500" algn="l" rtl="0">
              <a:lnSpc>
                <a:spcPct val="115000"/>
              </a:lnSpc>
              <a:spcBef>
                <a:spcPts val="1600"/>
              </a:spcBef>
              <a:spcAft>
                <a:spcPts val="0"/>
              </a:spcAft>
              <a:buClr>
                <a:srgbClr val="666666"/>
              </a:buClr>
              <a:buSzPts val="1400"/>
              <a:buFont typeface="Zilla Slab Light"/>
              <a:buChar char="○"/>
              <a:defRPr sz="1400" b="0" i="0" u="none" strike="noStrike" cap="none">
                <a:solidFill>
                  <a:srgbClr val="666666"/>
                </a:solidFill>
                <a:latin typeface="Zilla Slab Light"/>
                <a:ea typeface="Zilla Slab Light"/>
                <a:cs typeface="Zilla Slab Light"/>
                <a:sym typeface="Zilla Slab Light"/>
              </a:defRPr>
            </a:lvl5pPr>
            <a:lvl6pPr marL="2743200" marR="0" lvl="5" indent="-317500" algn="l" rtl="0">
              <a:lnSpc>
                <a:spcPct val="115000"/>
              </a:lnSpc>
              <a:spcBef>
                <a:spcPts val="1600"/>
              </a:spcBef>
              <a:spcAft>
                <a:spcPts val="0"/>
              </a:spcAft>
              <a:buClr>
                <a:srgbClr val="666666"/>
              </a:buClr>
              <a:buSzPts val="1400"/>
              <a:buFont typeface="Zilla Slab Light"/>
              <a:buChar char="■"/>
              <a:defRPr sz="1400" b="0" i="0" u="none" strike="noStrike" cap="none">
                <a:solidFill>
                  <a:srgbClr val="666666"/>
                </a:solidFill>
                <a:latin typeface="Zilla Slab Light"/>
                <a:ea typeface="Zilla Slab Light"/>
                <a:cs typeface="Zilla Slab Light"/>
                <a:sym typeface="Zilla Slab Light"/>
              </a:defRPr>
            </a:lvl6pPr>
            <a:lvl7pPr marL="3200400" marR="0" lvl="6" indent="-317500" algn="l" rtl="0">
              <a:lnSpc>
                <a:spcPct val="115000"/>
              </a:lnSpc>
              <a:spcBef>
                <a:spcPts val="1600"/>
              </a:spcBef>
              <a:spcAft>
                <a:spcPts val="0"/>
              </a:spcAft>
              <a:buClr>
                <a:srgbClr val="666666"/>
              </a:buClr>
              <a:buSzPts val="1400"/>
              <a:buFont typeface="Zilla Slab Light"/>
              <a:buChar char="●"/>
              <a:defRPr sz="1400" b="0" i="0" u="none" strike="noStrike" cap="none">
                <a:solidFill>
                  <a:srgbClr val="666666"/>
                </a:solidFill>
                <a:latin typeface="Zilla Slab Light"/>
                <a:ea typeface="Zilla Slab Light"/>
                <a:cs typeface="Zilla Slab Light"/>
                <a:sym typeface="Zilla Slab Light"/>
              </a:defRPr>
            </a:lvl7pPr>
            <a:lvl8pPr marL="3657600" marR="0" lvl="7" indent="-317500" algn="l" rtl="0">
              <a:lnSpc>
                <a:spcPct val="115000"/>
              </a:lnSpc>
              <a:spcBef>
                <a:spcPts val="1600"/>
              </a:spcBef>
              <a:spcAft>
                <a:spcPts val="0"/>
              </a:spcAft>
              <a:buClr>
                <a:srgbClr val="666666"/>
              </a:buClr>
              <a:buSzPts val="1400"/>
              <a:buFont typeface="Zilla Slab Light"/>
              <a:buChar char="○"/>
              <a:defRPr sz="1400" b="0" i="0" u="none" strike="noStrike" cap="none">
                <a:solidFill>
                  <a:srgbClr val="666666"/>
                </a:solidFill>
                <a:latin typeface="Zilla Slab Light"/>
                <a:ea typeface="Zilla Slab Light"/>
                <a:cs typeface="Zilla Slab Light"/>
                <a:sym typeface="Zilla Slab Light"/>
              </a:defRPr>
            </a:lvl8pPr>
            <a:lvl9pPr marL="4114800" marR="0" lvl="8" indent="-317500" algn="l" rtl="0">
              <a:lnSpc>
                <a:spcPct val="115000"/>
              </a:lnSpc>
              <a:spcBef>
                <a:spcPts val="1600"/>
              </a:spcBef>
              <a:spcAft>
                <a:spcPts val="1600"/>
              </a:spcAft>
              <a:buClr>
                <a:srgbClr val="666666"/>
              </a:buClr>
              <a:buSzPts val="1400"/>
              <a:buFont typeface="Zilla Slab Light"/>
              <a:buChar char="■"/>
              <a:defRPr sz="1400" b="0" i="0" u="none" strike="noStrike" cap="none">
                <a:solidFill>
                  <a:srgbClr val="666666"/>
                </a:solidFill>
                <a:latin typeface="Zilla Slab Light"/>
                <a:ea typeface="Zilla Slab Light"/>
                <a:cs typeface="Zilla Slab Light"/>
                <a:sym typeface="Zilla Slab Light"/>
              </a:defRPr>
            </a:lvl9pPr>
          </a:lstStyle>
          <a:p>
            <a:endParaRPr dirty="0"/>
          </a:p>
        </p:txBody>
      </p:sp>
    </p:spTree>
    <p:extLst>
      <p:ext uri="{BB962C8B-B14F-4D97-AF65-F5344CB8AC3E}">
        <p14:creationId xmlns:p14="http://schemas.microsoft.com/office/powerpoint/2010/main" val="4096217702"/>
      </p:ext>
    </p:extLst>
  </p:cSld>
  <p:clrMap bg1="lt1" tx1="dk1" bg2="dk2" tx2="lt2" accent1="accent1" accent2="accent2" accent3="accent3" accent4="accent4" accent5="accent5" accent6="accent6" hlink="hlink" folHlink="folHlink"/>
  <p:sldLayoutIdLst>
    <p:sldLayoutId id="2147483682" r:id="rId1"/>
    <p:sldLayoutId id="2147483717" r:id="rId2"/>
    <p:sldLayoutId id="2147483718" r:id="rId3"/>
    <p:sldLayoutId id="2147483685" r:id="rId4"/>
    <p:sldLayoutId id="2147483687" r:id="rId5"/>
    <p:sldLayoutId id="2147483700" r:id="rId6"/>
    <p:sldLayoutId id="2147483701" r:id="rId7"/>
    <p:sldLayoutId id="2147483702" r:id="rId8"/>
    <p:sldLayoutId id="2147483703" r:id="rId9"/>
    <p:sldLayoutId id="214748370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dirty="0">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Calibri Light" panose="020F030202020403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image" Target="../media/image13.png"/><Relationship Id="rId26" Type="http://schemas.microsoft.com/office/2007/relationships/hdphoto" Target="../media/hdphoto5.wdp"/><Relationship Id="rId3" Type="http://schemas.openxmlformats.org/officeDocument/2006/relationships/image" Target="../media/image1.png"/><Relationship Id="rId21" Type="http://schemas.microsoft.com/office/2007/relationships/hdphoto" Target="../media/hdphoto4.wdp"/><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png"/><Relationship Id="rId17" Type="http://schemas.openxmlformats.org/officeDocument/2006/relationships/image" Target="../media/image12.png"/><Relationship Id="rId25" Type="http://schemas.openxmlformats.org/officeDocument/2006/relationships/image" Target="../media/image19.png"/><Relationship Id="rId33" Type="http://schemas.microsoft.com/office/2007/relationships/hdphoto" Target="../media/hdphoto7.wdp"/><Relationship Id="rId2" Type="http://schemas.openxmlformats.org/officeDocument/2006/relationships/notesSlide" Target="../notesSlides/notesSlide1.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png"/><Relationship Id="rId24" Type="http://schemas.openxmlformats.org/officeDocument/2006/relationships/image" Target="../media/image18.png"/><Relationship Id="rId32" Type="http://schemas.openxmlformats.org/officeDocument/2006/relationships/image" Target="../media/image24.png"/><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7.png"/><Relationship Id="rId28" Type="http://schemas.openxmlformats.org/officeDocument/2006/relationships/image" Target="../media/image21.png"/><Relationship Id="rId36" Type="http://schemas.openxmlformats.org/officeDocument/2006/relationships/image" Target="../media/image27.png"/><Relationship Id="rId10" Type="http://schemas.microsoft.com/office/2007/relationships/hdphoto" Target="../media/hdphoto3.wdp"/><Relationship Id="rId19" Type="http://schemas.openxmlformats.org/officeDocument/2006/relationships/image" Target="../media/image14.jpeg"/><Relationship Id="rId31"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6.png"/><Relationship Id="rId27" Type="http://schemas.openxmlformats.org/officeDocument/2006/relationships/image" Target="../media/image20.png"/><Relationship Id="rId30" Type="http://schemas.openxmlformats.org/officeDocument/2006/relationships/image" Target="../media/image23.png"/><Relationship Id="rId35" Type="http://schemas.openxmlformats.org/officeDocument/2006/relationships/image" Target="../media/image26.png"/><Relationship Id="rId8"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7.png"/><Relationship Id="rId3" Type="http://schemas.openxmlformats.org/officeDocument/2006/relationships/image" Target="../media/image31.jpeg"/><Relationship Id="rId7" Type="http://schemas.microsoft.com/office/2007/relationships/hdphoto" Target="../media/hdphoto8.wdp"/><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4.png"/><Relationship Id="rId11" Type="http://schemas.microsoft.com/office/2007/relationships/hdphoto" Target="../media/hdphoto9.wdp"/><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5.jpeg"/><Relationship Id="rId4" Type="http://schemas.openxmlformats.org/officeDocument/2006/relationships/image" Target="../media/image44.jp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4.xml"/><Relationship Id="rId5" Type="http://schemas.microsoft.com/office/2007/relationships/hdphoto" Target="../media/hdphoto10.wdp"/><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240B74E0-AED1-49B2-9EC3-127F56433D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59" b="94853" l="9605" r="94350">
                        <a14:foregroundMark x1="9605" y1="20588" x2="20904" y2="22059"/>
                        <a14:foregroundMark x1="15254" y1="25735" x2="14124" y2="36765"/>
                        <a14:foregroundMark x1="27119" y1="33088" x2="29379" y2="30147"/>
                        <a14:foregroundMark x1="42938" y1="24265" x2="49153" y2="44118"/>
                        <a14:foregroundMark x1="53107" y1="30882" x2="53672" y2="30882"/>
                        <a14:foregroundMark x1="66667" y1="24265" x2="61017" y2="44118"/>
                        <a14:foregroundMark x1="84181" y1="25000" x2="83051" y2="26471"/>
                        <a14:foregroundMark x1="88701" y1="22059" x2="72316" y2="57353"/>
                        <a14:foregroundMark x1="72316" y1="57353" x2="72881" y2="56618"/>
                        <a14:foregroundMark x1="83051" y1="23529" x2="92655" y2="27941"/>
                        <a14:foregroundMark x1="92090" y1="26471" x2="94915" y2="30147"/>
                        <a14:foregroundMark x1="64972" y1="68382" x2="51977" y2="73529"/>
                        <a14:foregroundMark x1="46328" y1="61765" x2="45198" y2="77206"/>
                        <a14:foregroundMark x1="19774" y1="55882" x2="45763" y2="53676"/>
                        <a14:foregroundMark x1="41243" y1="88235" x2="71751" y2="85294"/>
                        <a14:foregroundMark x1="71751" y1="85294" x2="40113" y2="94853"/>
                        <a14:foregroundMark x1="40113" y1="94853" x2="40113" y2="94853"/>
                        <a14:foregroundMark x1="66667" y1="80882" x2="74011" y2="69853"/>
                        <a14:foregroundMark x1="77401" y1="64706" x2="76271" y2="58824"/>
                        <a14:foregroundMark x1="76271" y1="58824" x2="76271" y2="68382"/>
                        <a14:foregroundMark x1="76271" y1="68382" x2="76271" y2="69853"/>
                        <a14:foregroundMark x1="74011" y1="72794" x2="74011" y2="72794"/>
                      </a14:backgroundRemoval>
                    </a14:imgEffect>
                  </a14:imgLayer>
                </a14:imgProps>
              </a:ext>
            </a:extLst>
          </a:blip>
          <a:stretch>
            <a:fillRect/>
          </a:stretch>
        </p:blipFill>
        <p:spPr>
          <a:xfrm>
            <a:off x="6761871" y="2561245"/>
            <a:ext cx="478832" cy="365760"/>
          </a:xfrm>
          <a:prstGeom prst="rect">
            <a:avLst/>
          </a:prstGeom>
        </p:spPr>
      </p:pic>
      <p:pic>
        <p:nvPicPr>
          <p:cNvPr id="8" name="Picture 7">
            <a:extLst>
              <a:ext uri="{FF2B5EF4-FFF2-40B4-BE49-F238E27FC236}">
                <a16:creationId xmlns:a16="http://schemas.microsoft.com/office/drawing/2014/main" id="{0368A6CD-0AE6-49F1-A93F-74C011F1B5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 b="98020" l="9551" r="92135">
                        <a14:foregroundMark x1="20787" y1="23762" x2="63483" y2="12871"/>
                        <a14:foregroundMark x1="63483" y1="12871" x2="73596" y2="26733"/>
                        <a14:foregroundMark x1="92135" y1="30693" x2="88764" y2="65347"/>
                        <a14:foregroundMark x1="88764" y1="65347" x2="87079" y2="65347"/>
                        <a14:foregroundMark x1="75843" y1="70297" x2="48315" y2="90099"/>
                        <a14:foregroundMark x1="48315" y1="90099" x2="24719" y2="78218"/>
                        <a14:foregroundMark x1="24719" y1="78218" x2="21348" y2="71287"/>
                        <a14:foregroundMark x1="11236" y1="34653" x2="10112" y2="59406"/>
                        <a14:foregroundMark x1="24157" y1="17822" x2="56180" y2="3960"/>
                        <a14:foregroundMark x1="56180" y1="3960" x2="66292" y2="10891"/>
                        <a14:foregroundMark x1="31461" y1="81188" x2="52809" y2="87129"/>
                        <a14:foregroundMark x1="52809" y1="87129" x2="80337" y2="73267"/>
                        <a14:foregroundMark x1="38764" y1="92079" x2="63483" y2="92079"/>
                        <a14:foregroundMark x1="63483" y1="92079" x2="69101" y2="86139"/>
                        <a14:foregroundMark x1="34831" y1="87129" x2="55618" y2="93069"/>
                        <a14:foregroundMark x1="55618" y1="93069" x2="64045" y2="88119"/>
                        <a14:foregroundMark x1="38764" y1="92079" x2="56180" y2="98020"/>
                        <a14:foregroundMark x1="56180" y1="98020" x2="65730" y2="89109"/>
                        <a14:foregroundMark x1="11236" y1="38614" x2="20787" y2="70297"/>
                        <a14:foregroundMark x1="20787" y1="70297" x2="25843" y2="73267"/>
                        <a14:foregroundMark x1="15730" y1="31683" x2="58989" y2="40594"/>
                        <a14:foregroundMark x1="58989" y1="40594" x2="74157" y2="39604"/>
                        <a14:foregroundMark x1="21348" y1="24752" x2="19101" y2="21782"/>
                      </a14:backgroundRemoval>
                    </a14:imgEffect>
                  </a14:imgLayer>
                </a14:imgProps>
              </a:ext>
            </a:extLst>
          </a:blip>
          <a:stretch>
            <a:fillRect/>
          </a:stretch>
        </p:blipFill>
        <p:spPr>
          <a:xfrm>
            <a:off x="7014482" y="2968550"/>
            <a:ext cx="503982" cy="285965"/>
          </a:xfrm>
          <a:prstGeom prst="rect">
            <a:avLst/>
          </a:prstGeom>
        </p:spPr>
      </p:pic>
      <p:sp>
        <p:nvSpPr>
          <p:cNvPr id="62" name="TextBox 61">
            <a:extLst>
              <a:ext uri="{FF2B5EF4-FFF2-40B4-BE49-F238E27FC236}">
                <a16:creationId xmlns:a16="http://schemas.microsoft.com/office/drawing/2014/main" id="{A366F2AD-72E3-4179-8559-17E3E93B78D1}"/>
              </a:ext>
            </a:extLst>
          </p:cNvPr>
          <p:cNvSpPr txBox="1"/>
          <p:nvPr/>
        </p:nvSpPr>
        <p:spPr>
          <a:xfrm>
            <a:off x="6909891" y="1010267"/>
            <a:ext cx="1729088" cy="400110"/>
          </a:xfrm>
          <a:prstGeom prst="rect">
            <a:avLst/>
          </a:prstGeom>
          <a:noFill/>
        </p:spPr>
        <p:txBody>
          <a:bodyPr wrap="square" rtlCol="0">
            <a:spAutoFit/>
          </a:bodyPr>
          <a:lstStyle/>
          <a:p>
            <a:pPr marL="0" marR="0" lvl="0" indent="0" algn="ctr" defTabSz="914438" rtl="0" eaLnBrk="1" fontAlgn="base" latinLnBrk="0" hangingPunct="1">
              <a:lnSpc>
                <a:spcPct val="100000"/>
              </a:lnSpc>
              <a:spcBef>
                <a:spcPct val="0"/>
              </a:spcBef>
              <a:spcAft>
                <a:spcPct val="0"/>
              </a:spcAft>
              <a:buClrTx/>
              <a:buSzTx/>
              <a:buFontTx/>
              <a:buNone/>
              <a:tabLst/>
              <a:defRPr/>
            </a:pPr>
            <a:r>
              <a:rPr lang="en-US" sz="1000" dirty="0">
                <a:solidFill>
                  <a:prstClr val="black"/>
                </a:solidFill>
                <a:latin typeface="Arial Black" panose="020B0A04020102020204" pitchFamily="34" charset="0"/>
                <a:cs typeface="Arial"/>
                <a:sym typeface="Arial"/>
              </a:rPr>
              <a:t>Wine Trade Endorsements:</a:t>
            </a:r>
            <a:endParaRPr kumimoji="0" lang="en-US" sz="1000" i="0" u="none" strike="noStrike" kern="1200" cap="none" spc="0" normalizeH="0" baseline="0" noProof="0" dirty="0">
              <a:ln>
                <a:noFill/>
              </a:ln>
              <a:solidFill>
                <a:prstClr val="black"/>
              </a:solidFill>
              <a:effectLst/>
              <a:uLnTx/>
              <a:uFillTx/>
              <a:latin typeface="Arial Black" panose="020B0A04020102020204" pitchFamily="34" charset="0"/>
              <a:cs typeface="Arial"/>
              <a:sym typeface="Arial"/>
            </a:endParaRPr>
          </a:p>
        </p:txBody>
      </p:sp>
      <p:grpSp>
        <p:nvGrpSpPr>
          <p:cNvPr id="25" name="Group 24">
            <a:extLst>
              <a:ext uri="{FF2B5EF4-FFF2-40B4-BE49-F238E27FC236}">
                <a16:creationId xmlns:a16="http://schemas.microsoft.com/office/drawing/2014/main" id="{ECE9FABC-87CC-4394-A282-B0D3274081D2}"/>
              </a:ext>
            </a:extLst>
          </p:cNvPr>
          <p:cNvGrpSpPr/>
          <p:nvPr/>
        </p:nvGrpSpPr>
        <p:grpSpPr>
          <a:xfrm>
            <a:off x="4661543" y="3407528"/>
            <a:ext cx="4193853" cy="825088"/>
            <a:chOff x="3553989" y="2530817"/>
            <a:chExt cx="4748433" cy="852678"/>
          </a:xfrm>
        </p:grpSpPr>
        <p:pic>
          <p:nvPicPr>
            <p:cNvPr id="3" name="Picture 2">
              <a:extLst>
                <a:ext uri="{FF2B5EF4-FFF2-40B4-BE49-F238E27FC236}">
                  <a16:creationId xmlns:a16="http://schemas.microsoft.com/office/drawing/2014/main" id="{70DE0E2B-4F09-4EB3-AA45-362AC505B554}"/>
                </a:ext>
              </a:extLst>
            </p:cNvPr>
            <p:cNvPicPr>
              <a:picLocks noChangeAspect="1"/>
            </p:cNvPicPr>
            <p:nvPr/>
          </p:nvPicPr>
          <p:blipFill rotWithShape="1">
            <a:blip r:embed="rId7"/>
            <a:srcRect l="17076" r="46033"/>
            <a:stretch/>
          </p:blipFill>
          <p:spPr>
            <a:xfrm>
              <a:off x="6816560" y="2530817"/>
              <a:ext cx="1485862" cy="852678"/>
            </a:xfrm>
            <a:prstGeom prst="rect">
              <a:avLst/>
            </a:prstGeom>
          </p:spPr>
        </p:pic>
        <p:pic>
          <p:nvPicPr>
            <p:cNvPr id="60" name="Picture 59">
              <a:extLst>
                <a:ext uri="{FF2B5EF4-FFF2-40B4-BE49-F238E27FC236}">
                  <a16:creationId xmlns:a16="http://schemas.microsoft.com/office/drawing/2014/main" id="{424F378B-D737-4547-9CAD-E59A1717E096}"/>
                </a:ext>
              </a:extLst>
            </p:cNvPr>
            <p:cNvPicPr>
              <a:picLocks noChangeAspect="1"/>
            </p:cNvPicPr>
            <p:nvPr/>
          </p:nvPicPr>
          <p:blipFill rotWithShape="1">
            <a:blip r:embed="rId7"/>
            <a:srcRect l="53803" r="31365"/>
            <a:stretch/>
          </p:blipFill>
          <p:spPr>
            <a:xfrm>
              <a:off x="6232283" y="2542657"/>
              <a:ext cx="565249" cy="806802"/>
            </a:xfrm>
            <a:prstGeom prst="rect">
              <a:avLst/>
            </a:prstGeom>
          </p:spPr>
        </p:pic>
        <p:sp>
          <p:nvSpPr>
            <p:cNvPr id="63" name="TextBox 62">
              <a:extLst>
                <a:ext uri="{FF2B5EF4-FFF2-40B4-BE49-F238E27FC236}">
                  <a16:creationId xmlns:a16="http://schemas.microsoft.com/office/drawing/2014/main" id="{9791A46A-F598-4B43-9C89-1BA7833DE946}"/>
                </a:ext>
              </a:extLst>
            </p:cNvPr>
            <p:cNvSpPr txBox="1"/>
            <p:nvPr/>
          </p:nvSpPr>
          <p:spPr>
            <a:xfrm>
              <a:off x="3553989" y="2740439"/>
              <a:ext cx="2680840" cy="413489"/>
            </a:xfrm>
            <a:prstGeom prst="rect">
              <a:avLst/>
            </a:prstGeom>
            <a:noFill/>
          </p:spPr>
          <p:txBody>
            <a:bodyPr wrap="square" rtlCol="0">
              <a:spAutoFit/>
            </a:bodyPr>
            <a:lstStyle/>
            <a:p>
              <a:pPr marL="0" marR="0" lvl="0" indent="0" algn="ctr" defTabSz="914438" rtl="0" eaLnBrk="1" fontAlgn="base" latinLnBrk="0" hangingPunct="1">
                <a:lnSpc>
                  <a:spcPct val="100000"/>
                </a:lnSpc>
                <a:spcBef>
                  <a:spcPct val="0"/>
                </a:spcBef>
                <a:spcAft>
                  <a:spcPct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Black" panose="020B0A04020102020204" pitchFamily="34" charset="0"/>
                  <a:cs typeface="Arial"/>
                  <a:sym typeface="Arial"/>
                </a:rPr>
                <a:t>Attributes listed on back label- </a:t>
              </a:r>
            </a:p>
            <a:p>
              <a:pPr marL="0" marR="0" lvl="0" indent="0" algn="ctr" defTabSz="914438" rtl="0" eaLnBrk="1" fontAlgn="base" latinLnBrk="0" hangingPunct="1">
                <a:lnSpc>
                  <a:spcPct val="100000"/>
                </a:lnSpc>
                <a:spcBef>
                  <a:spcPct val="0"/>
                </a:spcBef>
                <a:spcAft>
                  <a:spcPct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Black" panose="020B0A04020102020204" pitchFamily="34" charset="0"/>
                  <a:cs typeface="Arial"/>
                  <a:sym typeface="Arial"/>
                </a:rPr>
                <a:t>easy for shoppers to identify</a:t>
              </a:r>
            </a:p>
          </p:txBody>
        </p:sp>
      </p:grpSp>
      <p:sp>
        <p:nvSpPr>
          <p:cNvPr id="2" name="Rectangle 1">
            <a:extLst>
              <a:ext uri="{FF2B5EF4-FFF2-40B4-BE49-F238E27FC236}">
                <a16:creationId xmlns:a16="http://schemas.microsoft.com/office/drawing/2014/main" id="{B2FAAD0F-5C00-442D-97EF-963DC663900A}"/>
              </a:ext>
            </a:extLst>
          </p:cNvPr>
          <p:cNvSpPr/>
          <p:nvPr/>
        </p:nvSpPr>
        <p:spPr>
          <a:xfrm>
            <a:off x="6680504" y="5451269"/>
            <a:ext cx="2338185" cy="1406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38" name="Picture 37">
            <a:extLst>
              <a:ext uri="{FF2B5EF4-FFF2-40B4-BE49-F238E27FC236}">
                <a16:creationId xmlns:a16="http://schemas.microsoft.com/office/drawing/2014/main" id="{F9609DE4-5BD8-4257-8937-E8C498BAD8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398" y="250669"/>
            <a:ext cx="3651999" cy="538112"/>
          </a:xfrm>
          <a:prstGeom prst="rect">
            <a:avLst/>
          </a:prstGeom>
        </p:spPr>
      </p:pic>
      <p:pic>
        <p:nvPicPr>
          <p:cNvPr id="31" name="Picture 30">
            <a:extLst>
              <a:ext uri="{FF2B5EF4-FFF2-40B4-BE49-F238E27FC236}">
                <a16:creationId xmlns:a16="http://schemas.microsoft.com/office/drawing/2014/main" id="{E95E00CE-7390-48ED-AD5F-D20CAEFB5B5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614" b="93417" l="10000" r="92297">
                        <a14:foregroundMark x1="52162" y1="6664" x2="21081" y2="37237"/>
                        <a14:foregroundMark x1="21081" y1="37237" x2="38919" y2="89580"/>
                        <a14:foregroundMark x1="38919" y1="89580" x2="54595" y2="69144"/>
                        <a14:foregroundMark x1="53378" y1="5614" x2="70541" y2="36712"/>
                        <a14:foregroundMark x1="70541" y1="36712" x2="66351" y2="45477"/>
                        <a14:foregroundMark x1="20270" y1="89580" x2="53378" y2="82553"/>
                        <a14:foregroundMark x1="29730" y1="88530" x2="46216" y2="78998"/>
                        <a14:foregroundMark x1="33243" y1="85703" x2="65135" y2="86066"/>
                        <a14:foregroundMark x1="35676" y1="86430" x2="60405" y2="86066"/>
                        <a14:foregroundMark x1="28514" y1="90307" x2="73378" y2="88166"/>
                        <a14:foregroundMark x1="22703" y1="90670" x2="69865" y2="93457"/>
                        <a14:foregroundMark x1="20270" y1="92771" x2="78108" y2="92407"/>
                        <a14:foregroundMark x1="16757" y1="43013" x2="48108" y2="75121"/>
                        <a14:foregroundMark x1="48108" y1="75121" x2="63514" y2="53675"/>
                        <a14:foregroundMark x1="63514" y1="53675" x2="84054" y2="63126"/>
                        <a14:foregroundMark x1="48649" y1="53231" x2="65135" y2="60662"/>
                        <a14:foregroundMark x1="67568" y1="39136" x2="68243" y2="66882"/>
                        <a14:foregroundMark x1="68243" y1="66882" x2="66351" y2="65590"/>
                        <a14:foregroundMark x1="50946" y1="53231" x2="59324" y2="65590"/>
                        <a14:foregroundMark x1="55676" y1="53958" x2="49865" y2="64903"/>
                        <a14:foregroundMark x1="87568" y1="38409" x2="66351" y2="89257"/>
                        <a14:foregroundMark x1="86351" y1="43376" x2="82838" y2="91357"/>
                        <a14:foregroundMark x1="29730" y1="57835" x2="22027" y2="82876"/>
                        <a14:foregroundMark x1="22027" y1="82876" x2="22703" y2="83603"/>
                        <a14:foregroundMark x1="90000" y1="40186" x2="86351" y2="82553"/>
                        <a14:foregroundMark x1="90000" y1="38409" x2="76757" y2="74152"/>
                        <a14:foregroundMark x1="76757" y1="74152" x2="92297" y2="92044"/>
                        <a14:foregroundMark x1="48649" y1="54321" x2="52162" y2="61349"/>
                      </a14:backgroundRemoval>
                    </a14:imgEffect>
                  </a14:imgLayer>
                </a14:imgProps>
              </a:ext>
              <a:ext uri="{28A0092B-C50C-407E-A947-70E740481C1C}">
                <a14:useLocalDpi xmlns:a14="http://schemas.microsoft.com/office/drawing/2010/main" val="0"/>
              </a:ext>
            </a:extLst>
          </a:blip>
          <a:stretch>
            <a:fillRect/>
          </a:stretch>
        </p:blipFill>
        <p:spPr>
          <a:xfrm>
            <a:off x="272948" y="1268605"/>
            <a:ext cx="1548559" cy="5297089"/>
          </a:xfrm>
          <a:prstGeom prst="rect">
            <a:avLst/>
          </a:prstGeom>
        </p:spPr>
      </p:pic>
      <p:pic>
        <p:nvPicPr>
          <p:cNvPr id="42" name="Picture 41">
            <a:extLst>
              <a:ext uri="{FF2B5EF4-FFF2-40B4-BE49-F238E27FC236}">
                <a16:creationId xmlns:a16="http://schemas.microsoft.com/office/drawing/2014/main" id="{FB195C22-6966-4814-8B61-A532499588A9}"/>
              </a:ext>
            </a:extLst>
          </p:cNvPr>
          <p:cNvPicPr>
            <a:picLocks noChangeAspect="1"/>
          </p:cNvPicPr>
          <p:nvPr/>
        </p:nvPicPr>
        <p:blipFill rotWithShape="1">
          <a:blip r:embed="rId11"/>
          <a:srcRect l="15873" r="12943" b="6052"/>
          <a:stretch/>
        </p:blipFill>
        <p:spPr>
          <a:xfrm>
            <a:off x="236207" y="1962254"/>
            <a:ext cx="753184" cy="767569"/>
          </a:xfrm>
          <a:prstGeom prst="ellipse">
            <a:avLst/>
          </a:prstGeom>
        </p:spPr>
      </p:pic>
      <p:cxnSp>
        <p:nvCxnSpPr>
          <p:cNvPr id="55" name="Straight Connector 54">
            <a:extLst>
              <a:ext uri="{FF2B5EF4-FFF2-40B4-BE49-F238E27FC236}">
                <a16:creationId xmlns:a16="http://schemas.microsoft.com/office/drawing/2014/main" id="{12FA2B15-3E42-4469-928A-059943B741AE}"/>
              </a:ext>
            </a:extLst>
          </p:cNvPr>
          <p:cNvCxnSpPr>
            <a:cxnSpLocks/>
          </p:cNvCxnSpPr>
          <p:nvPr/>
        </p:nvCxnSpPr>
        <p:spPr>
          <a:xfrm flipH="1">
            <a:off x="4582766" y="250669"/>
            <a:ext cx="17271" cy="6396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CAB6A10-4AB5-48F2-9AA6-3348D29B852F}"/>
              </a:ext>
            </a:extLst>
          </p:cNvPr>
          <p:cNvGrpSpPr/>
          <p:nvPr/>
        </p:nvGrpSpPr>
        <p:grpSpPr>
          <a:xfrm>
            <a:off x="5079665" y="4480469"/>
            <a:ext cx="3846977" cy="1028909"/>
            <a:chOff x="5011551" y="4408220"/>
            <a:chExt cx="3846977" cy="1028909"/>
          </a:xfrm>
        </p:grpSpPr>
        <p:grpSp>
          <p:nvGrpSpPr>
            <p:cNvPr id="40" name="Group 39">
              <a:extLst>
                <a:ext uri="{FF2B5EF4-FFF2-40B4-BE49-F238E27FC236}">
                  <a16:creationId xmlns:a16="http://schemas.microsoft.com/office/drawing/2014/main" id="{2D7F7CEA-90DB-45AC-A1F4-77EECB284ED6}"/>
                </a:ext>
              </a:extLst>
            </p:cNvPr>
            <p:cNvGrpSpPr/>
            <p:nvPr/>
          </p:nvGrpSpPr>
          <p:grpSpPr>
            <a:xfrm>
              <a:off x="6279759" y="4408220"/>
              <a:ext cx="1124038" cy="1028909"/>
              <a:chOff x="247093" y="2100483"/>
              <a:chExt cx="1533369" cy="1132882"/>
            </a:xfrm>
          </p:grpSpPr>
          <p:pic>
            <p:nvPicPr>
              <p:cNvPr id="80" name="Picture 79">
                <a:extLst>
                  <a:ext uri="{FF2B5EF4-FFF2-40B4-BE49-F238E27FC236}">
                    <a16:creationId xmlns:a16="http://schemas.microsoft.com/office/drawing/2014/main" id="{840847CF-3123-4E7F-B6F0-9DFAC3CEDAD4}"/>
                  </a:ext>
                </a:extLst>
              </p:cNvPr>
              <p:cNvPicPr>
                <a:picLocks noChangeAspect="1"/>
              </p:cNvPicPr>
              <p:nvPr/>
            </p:nvPicPr>
            <p:blipFill>
              <a:blip r:embed="rId12">
                <a:alphaModFix amt="85000"/>
              </a:blip>
              <a:stretch>
                <a:fillRect/>
              </a:stretch>
            </p:blipFill>
            <p:spPr>
              <a:xfrm rot="20494445">
                <a:off x="595133" y="2522425"/>
                <a:ext cx="591425" cy="710940"/>
              </a:xfrm>
              <a:prstGeom prst="rect">
                <a:avLst/>
              </a:prstGeom>
            </p:spPr>
          </p:pic>
          <p:sp>
            <p:nvSpPr>
              <p:cNvPr id="81" name="TextBox 80">
                <a:extLst>
                  <a:ext uri="{FF2B5EF4-FFF2-40B4-BE49-F238E27FC236}">
                    <a16:creationId xmlns:a16="http://schemas.microsoft.com/office/drawing/2014/main" id="{1A158C73-2949-46FE-BAA1-B7C1151A0C22}"/>
                  </a:ext>
                </a:extLst>
              </p:cNvPr>
              <p:cNvSpPr txBox="1"/>
              <p:nvPr/>
            </p:nvSpPr>
            <p:spPr>
              <a:xfrm>
                <a:off x="247093" y="2100483"/>
                <a:ext cx="1533369" cy="4574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Black" panose="020B0A04020102020204" pitchFamily="34" charset="0"/>
                    <a:ea typeface="Calibri" panose="020F0502020204030204" pitchFamily="34" charset="0"/>
                    <a:cs typeface="Calibri Light" panose="020F0302020204030204" pitchFamily="34" charset="0"/>
                    <a:sym typeface="Arial"/>
                  </a:rPr>
                  <a:t>Advertising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Calibri Light" panose="020F0302020204030204" pitchFamily="34" charset="0"/>
                    <a:sym typeface="Arial"/>
                  </a:rPr>
                  <a:t>Print and digital</a:t>
                </a:r>
              </a:p>
            </p:txBody>
          </p:sp>
          <p:pic>
            <p:nvPicPr>
              <p:cNvPr id="82" name="Picture 81">
                <a:extLst>
                  <a:ext uri="{FF2B5EF4-FFF2-40B4-BE49-F238E27FC236}">
                    <a16:creationId xmlns:a16="http://schemas.microsoft.com/office/drawing/2014/main" id="{8068D12C-5126-4116-B0B7-4D57316223BE}"/>
                  </a:ext>
                </a:extLst>
              </p:cNvPr>
              <p:cNvPicPr>
                <a:picLocks noChangeAspect="1"/>
              </p:cNvPicPr>
              <p:nvPr/>
            </p:nvPicPr>
            <p:blipFill>
              <a:blip r:embed="rId13"/>
              <a:stretch>
                <a:fillRect/>
              </a:stretch>
            </p:blipFill>
            <p:spPr>
              <a:xfrm>
                <a:off x="1085325" y="2592377"/>
                <a:ext cx="495766" cy="364146"/>
              </a:xfrm>
              <a:prstGeom prst="rect">
                <a:avLst/>
              </a:prstGeom>
              <a:ln>
                <a:solidFill>
                  <a:schemeClr val="tx1"/>
                </a:solidFill>
              </a:ln>
            </p:spPr>
          </p:pic>
        </p:grpSp>
        <p:grpSp>
          <p:nvGrpSpPr>
            <p:cNvPr id="41" name="Group 40">
              <a:extLst>
                <a:ext uri="{FF2B5EF4-FFF2-40B4-BE49-F238E27FC236}">
                  <a16:creationId xmlns:a16="http://schemas.microsoft.com/office/drawing/2014/main" id="{CBBBCB85-E324-4E53-9FFD-BC9FAF11B163}"/>
                </a:ext>
              </a:extLst>
            </p:cNvPr>
            <p:cNvGrpSpPr/>
            <p:nvPr/>
          </p:nvGrpSpPr>
          <p:grpSpPr>
            <a:xfrm>
              <a:off x="7550769" y="4448079"/>
              <a:ext cx="1307759" cy="924867"/>
              <a:chOff x="2873156" y="5599591"/>
              <a:chExt cx="1563850" cy="728198"/>
            </a:xfrm>
          </p:grpSpPr>
          <p:grpSp>
            <p:nvGrpSpPr>
              <p:cNvPr id="76" name="Group 75">
                <a:extLst>
                  <a:ext uri="{FF2B5EF4-FFF2-40B4-BE49-F238E27FC236}">
                    <a16:creationId xmlns:a16="http://schemas.microsoft.com/office/drawing/2014/main" id="{234E971D-2817-4849-943D-7B73C7E8497A}"/>
                  </a:ext>
                </a:extLst>
              </p:cNvPr>
              <p:cNvGrpSpPr/>
              <p:nvPr/>
            </p:nvGrpSpPr>
            <p:grpSpPr>
              <a:xfrm>
                <a:off x="3377921" y="5848220"/>
                <a:ext cx="569972" cy="479569"/>
                <a:chOff x="1736064" y="1988474"/>
                <a:chExt cx="5438488" cy="3279209"/>
              </a:xfrm>
            </p:grpSpPr>
            <p:pic>
              <p:nvPicPr>
                <p:cNvPr id="78" name="Picture 77">
                  <a:extLst>
                    <a:ext uri="{FF2B5EF4-FFF2-40B4-BE49-F238E27FC236}">
                      <a16:creationId xmlns:a16="http://schemas.microsoft.com/office/drawing/2014/main" id="{EC21EA64-EC4F-4662-909A-55B42CD809E6}"/>
                    </a:ext>
                  </a:extLst>
                </p:cNvPr>
                <p:cNvPicPr>
                  <a:picLocks noChangeAspect="1"/>
                </p:cNvPicPr>
                <p:nvPr/>
              </p:nvPicPr>
              <p:blipFill>
                <a:blip r:embed="rId14">
                  <a:alphaModFix amt="85000"/>
                </a:blip>
                <a:stretch>
                  <a:fillRect/>
                </a:stretch>
              </p:blipFill>
              <p:spPr>
                <a:xfrm>
                  <a:off x="1736064" y="1988474"/>
                  <a:ext cx="5438488" cy="3279209"/>
                </a:xfrm>
                <a:prstGeom prst="rect">
                  <a:avLst/>
                </a:prstGeom>
              </p:spPr>
            </p:pic>
            <p:pic>
              <p:nvPicPr>
                <p:cNvPr id="79" name="Picture 78">
                  <a:extLst>
                    <a:ext uri="{FF2B5EF4-FFF2-40B4-BE49-F238E27FC236}">
                      <a16:creationId xmlns:a16="http://schemas.microsoft.com/office/drawing/2014/main" id="{4DFCB284-0B4C-4AC0-9A67-310C54B7A55B}"/>
                    </a:ext>
                  </a:extLst>
                </p:cNvPr>
                <p:cNvPicPr>
                  <a:picLocks noChangeAspect="1"/>
                </p:cNvPicPr>
                <p:nvPr/>
              </p:nvPicPr>
              <p:blipFill rotWithShape="1">
                <a:blip r:embed="rId15">
                  <a:alphaModFix amt="85000"/>
                </a:blip>
                <a:srcRect t="49696"/>
                <a:stretch/>
              </p:blipFill>
              <p:spPr>
                <a:xfrm rot="5400000">
                  <a:off x="2206279" y="2477332"/>
                  <a:ext cx="795184" cy="627035"/>
                </a:xfrm>
                <a:prstGeom prst="snip2DiagRect">
                  <a:avLst/>
                </a:prstGeom>
              </p:spPr>
            </p:pic>
          </p:grpSp>
          <p:sp>
            <p:nvSpPr>
              <p:cNvPr id="77" name="TextBox 76">
                <a:extLst>
                  <a:ext uri="{FF2B5EF4-FFF2-40B4-BE49-F238E27FC236}">
                    <a16:creationId xmlns:a16="http://schemas.microsoft.com/office/drawing/2014/main" id="{5D713215-0E20-492A-B4B0-6D4B2328E161}"/>
                  </a:ext>
                </a:extLst>
              </p:cNvPr>
              <p:cNvSpPr txBox="1"/>
              <p:nvPr/>
            </p:nvSpPr>
            <p:spPr>
              <a:xfrm>
                <a:off x="2873156" y="5599591"/>
                <a:ext cx="1563850" cy="1938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Calibri Light" panose="020F0302020204030204" pitchFamily="34" charset="0"/>
                    <a:sym typeface="Arial"/>
                  </a:rPr>
                  <a:t>Demos</a:t>
                </a:r>
                <a:endParaRPr kumimoji="0" lang="en-US" sz="10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sym typeface="Arial"/>
                </a:endParaRPr>
              </a:p>
            </p:txBody>
          </p:sp>
        </p:grpSp>
        <p:grpSp>
          <p:nvGrpSpPr>
            <p:cNvPr id="57" name="Group 56">
              <a:extLst>
                <a:ext uri="{FF2B5EF4-FFF2-40B4-BE49-F238E27FC236}">
                  <a16:creationId xmlns:a16="http://schemas.microsoft.com/office/drawing/2014/main" id="{EA5E4756-A931-46C8-AFA7-C5A6A9D21649}"/>
                </a:ext>
              </a:extLst>
            </p:cNvPr>
            <p:cNvGrpSpPr/>
            <p:nvPr/>
          </p:nvGrpSpPr>
          <p:grpSpPr>
            <a:xfrm>
              <a:off x="5011551" y="4448079"/>
              <a:ext cx="918193" cy="867807"/>
              <a:chOff x="1530319" y="5008432"/>
              <a:chExt cx="918193" cy="867807"/>
            </a:xfrm>
          </p:grpSpPr>
          <p:pic>
            <p:nvPicPr>
              <p:cNvPr id="70" name="Picture 69" descr="A close up of a logo&#10;&#10;Description automatically generated">
                <a:extLst>
                  <a:ext uri="{FF2B5EF4-FFF2-40B4-BE49-F238E27FC236}">
                    <a16:creationId xmlns:a16="http://schemas.microsoft.com/office/drawing/2014/main" id="{E4C74CD4-C4F9-475B-8F8A-3C9AF894E3FC}"/>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701316" y="5256532"/>
                <a:ext cx="600974" cy="619707"/>
              </a:xfrm>
              <a:prstGeom prst="rect">
                <a:avLst/>
              </a:prstGeom>
            </p:spPr>
          </p:pic>
          <p:sp>
            <p:nvSpPr>
              <p:cNvPr id="71" name="TextBox 70">
                <a:extLst>
                  <a:ext uri="{FF2B5EF4-FFF2-40B4-BE49-F238E27FC236}">
                    <a16:creationId xmlns:a16="http://schemas.microsoft.com/office/drawing/2014/main" id="{93770E83-2039-4771-A8E3-1B8A5E709248}"/>
                  </a:ext>
                </a:extLst>
              </p:cNvPr>
              <p:cNvSpPr txBox="1"/>
              <p:nvPr/>
            </p:nvSpPr>
            <p:spPr>
              <a:xfrm>
                <a:off x="1530319" y="5008432"/>
                <a:ext cx="91819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Black" panose="020B0A04020102020204" pitchFamily="34" charset="0"/>
                    <a:ea typeface="Calibri" panose="020F0502020204030204" pitchFamily="34" charset="0"/>
                    <a:cs typeface="Calibri Light" panose="020F0302020204030204" pitchFamily="34" charset="0"/>
                    <a:sym typeface="Arial"/>
                  </a:rPr>
                  <a:t>Social</a:t>
                </a:r>
              </a:p>
            </p:txBody>
          </p:sp>
        </p:grpSp>
      </p:grpSp>
      <p:sp>
        <p:nvSpPr>
          <p:cNvPr id="67" name="TextBox 66">
            <a:extLst>
              <a:ext uri="{FF2B5EF4-FFF2-40B4-BE49-F238E27FC236}">
                <a16:creationId xmlns:a16="http://schemas.microsoft.com/office/drawing/2014/main" id="{2EB2FF29-E492-428A-8B1F-8F6E16CD8374}"/>
              </a:ext>
            </a:extLst>
          </p:cNvPr>
          <p:cNvSpPr txBox="1"/>
          <p:nvPr/>
        </p:nvSpPr>
        <p:spPr>
          <a:xfrm>
            <a:off x="4572000" y="4162433"/>
            <a:ext cx="453416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Arial Black" panose="020B0A04020102020204" pitchFamily="34" charset="0"/>
                <a:ea typeface="+mn-ea"/>
                <a:cs typeface="Calibri Light" panose="020F0302020204030204" pitchFamily="34" charset="0"/>
                <a:sym typeface="Arial"/>
              </a:rPr>
              <a:t>INVESTMENT/ SUPPORT</a:t>
            </a:r>
          </a:p>
        </p:txBody>
      </p:sp>
      <p:grpSp>
        <p:nvGrpSpPr>
          <p:cNvPr id="22" name="Group 21">
            <a:extLst>
              <a:ext uri="{FF2B5EF4-FFF2-40B4-BE49-F238E27FC236}">
                <a16:creationId xmlns:a16="http://schemas.microsoft.com/office/drawing/2014/main" id="{4C055CCE-4D79-486B-93AC-8D844BAF2D01}"/>
              </a:ext>
            </a:extLst>
          </p:cNvPr>
          <p:cNvGrpSpPr/>
          <p:nvPr/>
        </p:nvGrpSpPr>
        <p:grpSpPr>
          <a:xfrm>
            <a:off x="6501324" y="5567103"/>
            <a:ext cx="945492" cy="1208924"/>
            <a:chOff x="6522196" y="5857989"/>
            <a:chExt cx="945492" cy="1208924"/>
          </a:xfrm>
        </p:grpSpPr>
        <p:sp>
          <p:nvSpPr>
            <p:cNvPr id="68" name="TextBox 67">
              <a:extLst>
                <a:ext uri="{FF2B5EF4-FFF2-40B4-BE49-F238E27FC236}">
                  <a16:creationId xmlns:a16="http://schemas.microsoft.com/office/drawing/2014/main" id="{69642217-4955-4CB3-A784-984BB001E43E}"/>
                </a:ext>
              </a:extLst>
            </p:cNvPr>
            <p:cNvSpPr txBox="1"/>
            <p:nvPr/>
          </p:nvSpPr>
          <p:spPr>
            <a:xfrm>
              <a:off x="6522196" y="5857989"/>
              <a:ext cx="945492" cy="400110"/>
            </a:xfrm>
            <a:prstGeom prst="rect">
              <a:avLst/>
            </a:prstGeom>
            <a:noFill/>
          </p:spPr>
          <p:txBody>
            <a:bodyPr wrap="square" rtlCol="0">
              <a:spAutoFit/>
            </a:bodyPr>
            <a:lstStyle/>
            <a:p>
              <a:pPr marL="0" marR="0" lvl="0" indent="0" algn="ctr" defTabSz="914438"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Arial"/>
                  <a:sym typeface="Arial"/>
                </a:rPr>
                <a:t>QR Code Tech </a:t>
              </a:r>
            </a:p>
          </p:txBody>
        </p:sp>
        <p:pic>
          <p:nvPicPr>
            <p:cNvPr id="11" name="Picture 10">
              <a:extLst>
                <a:ext uri="{FF2B5EF4-FFF2-40B4-BE49-F238E27FC236}">
                  <a16:creationId xmlns:a16="http://schemas.microsoft.com/office/drawing/2014/main" id="{CAF8D8EA-8892-469F-B865-4BD6B31E764D}"/>
                </a:ext>
              </a:extLst>
            </p:cNvPr>
            <p:cNvPicPr>
              <a:picLocks noChangeAspect="1"/>
            </p:cNvPicPr>
            <p:nvPr/>
          </p:nvPicPr>
          <p:blipFill>
            <a:blip r:embed="rId17"/>
            <a:stretch>
              <a:fillRect/>
            </a:stretch>
          </p:blipFill>
          <p:spPr>
            <a:xfrm rot="5400000">
              <a:off x="6659540" y="6301950"/>
              <a:ext cx="764963" cy="764963"/>
            </a:xfrm>
            <a:prstGeom prst="rect">
              <a:avLst/>
            </a:prstGeom>
          </p:spPr>
        </p:pic>
      </p:grpSp>
      <p:sp>
        <p:nvSpPr>
          <p:cNvPr id="65" name="TextBox 64">
            <a:extLst>
              <a:ext uri="{FF2B5EF4-FFF2-40B4-BE49-F238E27FC236}">
                <a16:creationId xmlns:a16="http://schemas.microsoft.com/office/drawing/2014/main" id="{00A5925A-59BC-408A-82BA-D9E9249E8FA1}"/>
              </a:ext>
            </a:extLst>
          </p:cNvPr>
          <p:cNvSpPr txBox="1"/>
          <p:nvPr/>
        </p:nvSpPr>
        <p:spPr>
          <a:xfrm>
            <a:off x="4954896" y="5324423"/>
            <a:ext cx="1406021" cy="6694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C00000"/>
              </a:solidFill>
              <a:effectLst/>
              <a:uLnTx/>
              <a:uFillTx/>
              <a:latin typeface="Calibri Light" panose="020F0302020204030204" pitchFamily="34" charset="0"/>
              <a:ea typeface="+mn-ea"/>
              <a:cs typeface="Calibri Light" panose="020F030202020403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Black" panose="020B0A04020102020204" pitchFamily="34" charset="0"/>
                <a:ea typeface="+mn-ea"/>
                <a:cs typeface="Calibri Light" panose="020F0302020204030204" pitchFamily="34" charset="0"/>
                <a:sym typeface="Arial"/>
              </a:rPr>
              <a:t>IRC and </a:t>
            </a:r>
            <a:r>
              <a:rPr kumimoji="0" lang="en-US" sz="1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Calibri Light" panose="020F0302020204030204" pitchFamily="34" charset="0"/>
                <a:sym typeface="Arial"/>
              </a:rPr>
              <a:t>MIR 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C00000"/>
              </a:solidFill>
              <a:effectLst/>
              <a:uLnTx/>
              <a:uFillTx/>
              <a:latin typeface="Calibri Light" panose="020F0302020204030204" pitchFamily="34" charset="0"/>
              <a:ea typeface="+mn-ea"/>
              <a:cs typeface="Calibri Light" panose="020F0302020204030204" pitchFamily="34" charset="0"/>
              <a:sym typeface="Arial"/>
            </a:endParaRPr>
          </a:p>
        </p:txBody>
      </p:sp>
      <p:sp>
        <p:nvSpPr>
          <p:cNvPr id="90" name="TextBox 89">
            <a:extLst>
              <a:ext uri="{FF2B5EF4-FFF2-40B4-BE49-F238E27FC236}">
                <a16:creationId xmlns:a16="http://schemas.microsoft.com/office/drawing/2014/main" id="{A3623534-1A28-437A-8475-6BE3A99707C9}"/>
              </a:ext>
            </a:extLst>
          </p:cNvPr>
          <p:cNvSpPr txBox="1"/>
          <p:nvPr/>
        </p:nvSpPr>
        <p:spPr>
          <a:xfrm>
            <a:off x="5117748" y="406880"/>
            <a:ext cx="35558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Black" panose="020B0A04020102020204" pitchFamily="34" charset="0"/>
                <a:ea typeface="+mn-ea"/>
                <a:cs typeface="Calibri Light" panose="020F0302020204030204" pitchFamily="34" charset="0"/>
                <a:sym typeface="Arial"/>
              </a:rPr>
              <a:t>REASONS TO BELIEVE</a:t>
            </a:r>
          </a:p>
        </p:txBody>
      </p:sp>
      <p:grpSp>
        <p:nvGrpSpPr>
          <p:cNvPr id="6" name="Group 5">
            <a:extLst>
              <a:ext uri="{FF2B5EF4-FFF2-40B4-BE49-F238E27FC236}">
                <a16:creationId xmlns:a16="http://schemas.microsoft.com/office/drawing/2014/main" id="{3E32B975-5EB2-4AE3-BE2D-E1806DF72B5A}"/>
              </a:ext>
            </a:extLst>
          </p:cNvPr>
          <p:cNvGrpSpPr/>
          <p:nvPr/>
        </p:nvGrpSpPr>
        <p:grpSpPr>
          <a:xfrm>
            <a:off x="4697732" y="882015"/>
            <a:ext cx="2159674" cy="2730446"/>
            <a:chOff x="4484628" y="915486"/>
            <a:chExt cx="2483287" cy="3063968"/>
          </a:xfrm>
        </p:grpSpPr>
        <p:grpSp>
          <p:nvGrpSpPr>
            <p:cNvPr id="49" name="Group 48">
              <a:extLst>
                <a:ext uri="{FF2B5EF4-FFF2-40B4-BE49-F238E27FC236}">
                  <a16:creationId xmlns:a16="http://schemas.microsoft.com/office/drawing/2014/main" id="{BC7DA03A-6B3D-4872-8D31-CEFFA0E65CB4}"/>
                </a:ext>
              </a:extLst>
            </p:cNvPr>
            <p:cNvGrpSpPr/>
            <p:nvPr/>
          </p:nvGrpSpPr>
          <p:grpSpPr>
            <a:xfrm>
              <a:off x="4718024" y="1684979"/>
              <a:ext cx="2016383" cy="2294475"/>
              <a:chOff x="6905409" y="2840506"/>
              <a:chExt cx="2446256" cy="2962845"/>
            </a:xfrm>
          </p:grpSpPr>
          <p:pic>
            <p:nvPicPr>
              <p:cNvPr id="50" name="Picture 49" descr="A bottle of wine&#10;&#10;Description automatically generated with medium confidence">
                <a:extLst>
                  <a:ext uri="{FF2B5EF4-FFF2-40B4-BE49-F238E27FC236}">
                    <a16:creationId xmlns:a16="http://schemas.microsoft.com/office/drawing/2014/main" id="{6DBE0316-D3BD-4E8D-96B7-C278F3A06CE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49556" y="2886732"/>
                <a:ext cx="902109" cy="2916619"/>
              </a:xfrm>
              <a:prstGeom prst="rect">
                <a:avLst/>
              </a:prstGeom>
            </p:spPr>
          </p:pic>
          <p:pic>
            <p:nvPicPr>
              <p:cNvPr id="51" name="Picture 50" descr="A bottle of pink nail polish&#10;&#10;Description automatically generated with low confidence">
                <a:extLst>
                  <a:ext uri="{FF2B5EF4-FFF2-40B4-BE49-F238E27FC236}">
                    <a16:creationId xmlns:a16="http://schemas.microsoft.com/office/drawing/2014/main" id="{3BAC701C-B6EA-4396-94A2-FC78B8D656E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8200" y="2886733"/>
                <a:ext cx="832012" cy="2905168"/>
              </a:xfrm>
              <a:prstGeom prst="rect">
                <a:avLst/>
              </a:prstGeom>
            </p:spPr>
          </p:pic>
          <p:pic>
            <p:nvPicPr>
              <p:cNvPr id="52" name="Picture 4">
                <a:extLst>
                  <a:ext uri="{FF2B5EF4-FFF2-40B4-BE49-F238E27FC236}">
                    <a16:creationId xmlns:a16="http://schemas.microsoft.com/office/drawing/2014/main" id="{877AA0C5-B3A4-4B32-87B1-C9DB5420D7AD}"/>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3340" b="95318" l="5915" r="91457">
                            <a14:foregroundMark x1="38883" y1="3373" x2="46221" y2="10347"/>
                            <a14:foregroundMark x1="46221" y1="10347" x2="50274" y2="3340"/>
                            <a14:foregroundMark x1="50274" y1="3340" x2="38883" y2="3373"/>
                            <a14:foregroundMark x1="15991" y1="41519" x2="14129" y2="56843"/>
                            <a14:foregroundMark x1="14129" y1="56843" x2="38664" y2="77210"/>
                            <a14:foregroundMark x1="38664" y1="77210" x2="60241" y2="68893"/>
                            <a14:foregroundMark x1="60241" y1="68893" x2="67579" y2="59659"/>
                            <a14:foregroundMark x1="67579" y1="59659" x2="46769" y2="43779"/>
                            <a14:foregroundMark x1="46769" y1="43779" x2="24425" y2="41323"/>
                            <a14:foregroundMark x1="24425" y1="41323" x2="18072" y2="42272"/>
                            <a14:foregroundMark x1="36473" y1="84348" x2="14567" y2="88671"/>
                            <a14:foregroundMark x1="14567" y1="88671" x2="24644" y2="94957"/>
                            <a14:foregroundMark x1="24644" y1="94957" x2="47974" y2="96464"/>
                            <a14:foregroundMark x1="47974" y1="96464" x2="73713" y2="95318"/>
                            <a14:foregroundMark x1="73713" y1="95318" x2="78751" y2="87754"/>
                            <a14:foregroundMark x1="78751" y1="87754" x2="55531" y2="84479"/>
                            <a14:foregroundMark x1="55531" y1="84479" x2="33625" y2="83988"/>
                            <a14:foregroundMark x1="90033" y1="36837" x2="90033" y2="50786"/>
                            <a14:foregroundMark x1="90033" y1="50786" x2="90033" y2="50786"/>
                            <a14:foregroundMark x1="7996" y1="39980" x2="7996" y2="47544"/>
                            <a14:foregroundMark x1="7996" y1="45874" x2="8434" y2="63130"/>
                            <a14:foregroundMark x1="7448" y1="55403" x2="9419" y2="69155"/>
                            <a14:foregroundMark x1="9967" y1="63261" x2="10953" y2="79895"/>
                            <a14:foregroundMark x1="11501" y1="64342" x2="6791" y2="91126"/>
                            <a14:foregroundMark x1="6791" y1="91126" x2="14567" y2="94728"/>
                            <a14:foregroundMark x1="9967" y1="35920" x2="9748" y2="79601"/>
                            <a14:foregroundMark x1="9748" y1="79601" x2="11501" y2="81729"/>
                            <a14:foregroundMark x1="7448" y1="44073" x2="12048" y2="75835"/>
                            <a14:foregroundMark x1="8434" y1="50557" x2="7996" y2="58743"/>
                            <a14:foregroundMark x1="8434" y1="48297" x2="5915" y2="69155"/>
                            <a14:foregroundMark x1="8981" y1="61755" x2="19058" y2="43320"/>
                            <a14:foregroundMark x1="19058" y1="43320" x2="8105" y2="51899"/>
                            <a14:foregroundMark x1="8105" y1="51899" x2="6462" y2="57531"/>
                            <a14:foregroundMark x1="7448" y1="39227" x2="9419" y2="56451"/>
                            <a14:foregroundMark x1="87842" y1="35298" x2="88938" y2="52849"/>
                            <a14:foregroundMark x1="89376" y1="45580" x2="90996" y2="66077"/>
                            <a14:foregroundMark x1="89046" y1="74449" x2="74261" y2="90046"/>
                            <a14:foregroundMark x1="89902" y1="73546" x2="89377" y2="74100"/>
                            <a14:foregroundMark x1="90899" y1="53921" x2="84337" y2="93517"/>
                            <a14:foregroundMark x1="91457" y1="50557" x2="91363" y2="51124"/>
                            <a14:backgroundMark x1="6900" y1="92240" x2="3943" y2="55959"/>
                            <a14:backgroundMark x1="92442" y1="51113" x2="94962" y2="73183"/>
                            <a14:backgroundMark x1="90909" y1="67878" x2="91895" y2="74394"/>
                            <a14:backgroundMark x1="91895" y1="66077" x2="91895" y2="74984"/>
                            <a14:backgroundMark x1="91895" y1="74984" x2="91895" y2="61526"/>
                            <a14:backgroundMark x1="90909" y1="74100" x2="90909" y2="74558"/>
                            <a14:backgroundMark x1="91895" y1="66536" x2="93428" y2="60642"/>
                          </a14:backgroundRemoval>
                        </a14:imgEffect>
                      </a14:imgLayer>
                    </a14:imgProps>
                  </a:ext>
                  <a:ext uri="{28A0092B-C50C-407E-A947-70E740481C1C}">
                    <a14:useLocalDpi xmlns:a14="http://schemas.microsoft.com/office/drawing/2010/main" val="0"/>
                  </a:ext>
                </a:extLst>
              </a:blip>
              <a:srcRect l="6880" r="7518"/>
              <a:stretch/>
            </p:blipFill>
            <p:spPr bwMode="auto">
              <a:xfrm>
                <a:off x="6905409" y="2840506"/>
                <a:ext cx="755020" cy="2951396"/>
              </a:xfrm>
              <a:prstGeom prst="rect">
                <a:avLst/>
              </a:prstGeom>
              <a:noFill/>
              <a:extLst>
                <a:ext uri="{909E8E84-426E-40DD-AFC4-6F175D3DCCD1}">
                  <a14:hiddenFill xmlns:a14="http://schemas.microsoft.com/office/drawing/2010/main">
                    <a:solidFill>
                      <a:srgbClr val="FFFFFF"/>
                    </a:solidFill>
                  </a14:hiddenFill>
                </a:ext>
              </a:extLst>
            </p:spPr>
          </p:pic>
        </p:grpSp>
        <p:sp>
          <p:nvSpPr>
            <p:cNvPr id="91" name="TextBox 90">
              <a:extLst>
                <a:ext uri="{FF2B5EF4-FFF2-40B4-BE49-F238E27FC236}">
                  <a16:creationId xmlns:a16="http://schemas.microsoft.com/office/drawing/2014/main" id="{8AFD5AB9-1970-4869-B563-DCDE8B74E3ED}"/>
                </a:ext>
              </a:extLst>
            </p:cNvPr>
            <p:cNvSpPr txBox="1"/>
            <p:nvPr/>
          </p:nvSpPr>
          <p:spPr>
            <a:xfrm>
              <a:off x="4484628" y="915486"/>
              <a:ext cx="2483287" cy="794354"/>
            </a:xfrm>
            <a:prstGeom prst="rect">
              <a:avLst/>
            </a:prstGeom>
            <a:noFill/>
          </p:spPr>
          <p:txBody>
            <a:bodyPr wrap="square" rtlCol="0">
              <a:spAutoFit/>
            </a:bodyPr>
            <a:lstStyle/>
            <a:p>
              <a:pPr marL="0" marR="0" lvl="0" indent="0" algn="ctr" defTabSz="914438"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Black" panose="020B0A04020102020204" pitchFamily="34" charset="0"/>
                  <a:cs typeface="Arial"/>
                  <a:sym typeface="Arial"/>
                </a:rPr>
                <a:t>Great Tasting Varietals targeted in </a:t>
              </a:r>
              <a:r>
                <a:rPr kumimoji="0" lang="en-US" sz="1000" i="0" u="none" strike="noStrike" kern="1200" cap="none" spc="0" normalizeH="0" baseline="0" noProof="0" dirty="0">
                  <a:ln>
                    <a:noFill/>
                  </a:ln>
                  <a:solidFill>
                    <a:prstClr val="black"/>
                  </a:solidFill>
                  <a:effectLst/>
                  <a:uLnTx/>
                  <a:uFillTx/>
                  <a:latin typeface="Arial Black" panose="020B0A04020102020204" pitchFamily="34" charset="0"/>
                  <a:cs typeface="Arial"/>
                  <a:sym typeface="Arial"/>
                </a:rPr>
                <a:t>HOT varietal categories: Sauv Blanc, Red Blend and Rose</a:t>
              </a:r>
            </a:p>
          </p:txBody>
        </p:sp>
      </p:grpSp>
      <p:sp>
        <p:nvSpPr>
          <p:cNvPr id="75" name="TextBox 74">
            <a:extLst>
              <a:ext uri="{FF2B5EF4-FFF2-40B4-BE49-F238E27FC236}">
                <a16:creationId xmlns:a16="http://schemas.microsoft.com/office/drawing/2014/main" id="{C5C4B7EC-B2B0-44AC-883E-94E90B9DB9E5}"/>
              </a:ext>
            </a:extLst>
          </p:cNvPr>
          <p:cNvSpPr txBox="1"/>
          <p:nvPr/>
        </p:nvSpPr>
        <p:spPr>
          <a:xfrm>
            <a:off x="7817316" y="5507718"/>
            <a:ext cx="9669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Calibri Light" panose="020F0302020204030204" pitchFamily="34" charset="0"/>
                <a:sym typeface="Arial"/>
              </a:rPr>
              <a:t>POS/ Display</a:t>
            </a:r>
            <a:endParaRPr kumimoji="0" lang="en-US" sz="10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sym typeface="Arial"/>
            </a:endParaRPr>
          </a:p>
        </p:txBody>
      </p:sp>
      <p:pic>
        <p:nvPicPr>
          <p:cNvPr id="59" name="Picture 58">
            <a:extLst>
              <a:ext uri="{FF2B5EF4-FFF2-40B4-BE49-F238E27FC236}">
                <a16:creationId xmlns:a16="http://schemas.microsoft.com/office/drawing/2014/main" id="{200A9EB3-F14D-4B62-A036-73EE5893DFB9}"/>
              </a:ext>
            </a:extLst>
          </p:cNvPr>
          <p:cNvPicPr>
            <a:picLocks noChangeAspect="1"/>
          </p:cNvPicPr>
          <p:nvPr/>
        </p:nvPicPr>
        <p:blipFill>
          <a:blip r:embed="rId22"/>
          <a:stretch>
            <a:fillRect/>
          </a:stretch>
        </p:blipFill>
        <p:spPr>
          <a:xfrm>
            <a:off x="8319077" y="5983564"/>
            <a:ext cx="421282" cy="566519"/>
          </a:xfrm>
          <a:prstGeom prst="rect">
            <a:avLst/>
          </a:prstGeom>
        </p:spPr>
      </p:pic>
      <p:pic>
        <p:nvPicPr>
          <p:cNvPr id="66" name="Picture 65">
            <a:extLst>
              <a:ext uri="{FF2B5EF4-FFF2-40B4-BE49-F238E27FC236}">
                <a16:creationId xmlns:a16="http://schemas.microsoft.com/office/drawing/2014/main" id="{ADFF2B47-27B2-44BA-BA24-CAB2C81422C1}"/>
              </a:ext>
            </a:extLst>
          </p:cNvPr>
          <p:cNvPicPr>
            <a:picLocks noChangeAspect="1"/>
          </p:cNvPicPr>
          <p:nvPr/>
        </p:nvPicPr>
        <p:blipFill>
          <a:blip r:embed="rId23"/>
          <a:stretch>
            <a:fillRect/>
          </a:stretch>
        </p:blipFill>
        <p:spPr>
          <a:xfrm>
            <a:off x="8792217" y="5601116"/>
            <a:ext cx="268850" cy="764896"/>
          </a:xfrm>
          <a:prstGeom prst="rect">
            <a:avLst/>
          </a:prstGeom>
        </p:spPr>
      </p:pic>
      <p:sp>
        <p:nvSpPr>
          <p:cNvPr id="19" name="TextBox 18">
            <a:extLst>
              <a:ext uri="{FF2B5EF4-FFF2-40B4-BE49-F238E27FC236}">
                <a16:creationId xmlns:a16="http://schemas.microsoft.com/office/drawing/2014/main" id="{82F5338B-A914-9179-6D1E-56C52DC729D9}"/>
              </a:ext>
            </a:extLst>
          </p:cNvPr>
          <p:cNvSpPr txBox="1"/>
          <p:nvPr/>
        </p:nvSpPr>
        <p:spPr>
          <a:xfrm>
            <a:off x="1691199" y="1010267"/>
            <a:ext cx="2859404" cy="5726824"/>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defTabSz="685829">
              <a:defRPr/>
            </a:pPr>
            <a:r>
              <a:rPr lang="en-US" sz="1500" dirty="0">
                <a:solidFill>
                  <a:srgbClr val="C00000"/>
                </a:solidFill>
                <a:effectLst/>
                <a:latin typeface="Arial Black" panose="020B0A04020102020204" pitchFamily="34" charset="0"/>
                <a:ea typeface="Calibri" panose="020F0502020204030204" pitchFamily="34" charset="0"/>
              </a:rPr>
              <a:t>“</a:t>
            </a:r>
            <a:r>
              <a:rPr lang="en-US" sz="1500" b="1" i="0" dirty="0">
                <a:solidFill>
                  <a:srgbClr val="C00000"/>
                </a:solidFill>
                <a:effectLst/>
                <a:latin typeface="Arial Black" panose="020B0A04020102020204" pitchFamily="34" charset="0"/>
              </a:rPr>
              <a:t>Low-calorie wines are well-positioned, having more than quintupled the past three years [the leading brands account for over 2 million cases sold in 2022].”</a:t>
            </a:r>
          </a:p>
          <a:p>
            <a:pPr algn="ctr" defTabSz="685829">
              <a:defRPr/>
            </a:pPr>
            <a:r>
              <a:rPr lang="en-US" sz="1300" b="1" dirty="0">
                <a:solidFill>
                  <a:schemeClr val="tx1"/>
                </a:solidFill>
                <a:latin typeface="Arial Black" panose="020B0A04020102020204" pitchFamily="34" charset="0"/>
              </a:rPr>
              <a:t>-</a:t>
            </a:r>
            <a:r>
              <a:rPr lang="en-US" sz="1300" b="1" u="sng" dirty="0">
                <a:solidFill>
                  <a:schemeClr val="tx1"/>
                </a:solidFill>
                <a:latin typeface="Arial Black" panose="020B0A04020102020204" pitchFamily="34" charset="0"/>
              </a:rPr>
              <a:t>U.S. Wine Market: </a:t>
            </a:r>
            <a:r>
              <a:rPr lang="en-US" sz="1300" b="1" u="sng" dirty="0" err="1">
                <a:solidFill>
                  <a:schemeClr val="tx1"/>
                </a:solidFill>
                <a:latin typeface="Arial Black" panose="020B0A04020102020204" pitchFamily="34" charset="0"/>
              </a:rPr>
              <a:t>Shanken’s</a:t>
            </a:r>
            <a:r>
              <a:rPr lang="en-US" sz="1300" b="1" u="sng" dirty="0">
                <a:solidFill>
                  <a:schemeClr val="tx1"/>
                </a:solidFill>
                <a:latin typeface="Arial Black" panose="020B0A04020102020204" pitchFamily="34" charset="0"/>
              </a:rPr>
              <a:t> Impact Databank Review &amp; Forecast 2023</a:t>
            </a:r>
            <a:endParaRPr lang="en-US" sz="1300" u="sng" dirty="0">
              <a:solidFill>
                <a:schemeClr val="tx1"/>
              </a:solidFill>
              <a:latin typeface="Calibri Light" panose="020F0302020204030204"/>
              <a:cs typeface="Arial" panose="020B0604020202020204" pitchFamily="34" charset="0"/>
            </a:endParaRPr>
          </a:p>
          <a:p>
            <a:pPr algn="ctr" defTabSz="685829">
              <a:defRPr/>
            </a:pPr>
            <a:endParaRPr lang="en-US" sz="800" dirty="0">
              <a:effectLst/>
              <a:latin typeface="Calibri" panose="020F0502020204030204" pitchFamily="34" charset="0"/>
              <a:ea typeface="Calibri" panose="020F0502020204030204" pitchFamily="34" charset="0"/>
            </a:endParaRPr>
          </a:p>
          <a:p>
            <a:pPr algn="ctr" defTabSz="685829">
              <a:defRPr/>
            </a:pPr>
            <a:endParaRPr lang="en-US" sz="800" dirty="0">
              <a:latin typeface="+mj-lt"/>
              <a:ea typeface="+mn-ea"/>
              <a:cs typeface="Arial" panose="020B0604020202020204" pitchFamily="34" charset="0"/>
            </a:endParaRPr>
          </a:p>
          <a:p>
            <a:pPr algn="ctr" defTabSz="685829">
              <a:defRPr/>
            </a:pPr>
            <a:endParaRPr lang="en-US" sz="800" dirty="0">
              <a:latin typeface="+mj-lt"/>
              <a:cs typeface="Arial" panose="020B0604020202020204" pitchFamily="34" charset="0"/>
            </a:endParaRPr>
          </a:p>
          <a:p>
            <a:pPr algn="ctr" defTabSz="685829">
              <a:defRPr/>
            </a:pPr>
            <a:endParaRPr lang="en-US" sz="800" dirty="0">
              <a:latin typeface="+mj-lt"/>
              <a:ea typeface="+mn-ea"/>
              <a:cs typeface="Arial" panose="020B0604020202020204" pitchFamily="34" charset="0"/>
            </a:endParaRPr>
          </a:p>
          <a:p>
            <a:pPr algn="ctr" defTabSz="685829">
              <a:defRPr/>
            </a:pPr>
            <a:r>
              <a:rPr lang="en-US" sz="1200" dirty="0">
                <a:latin typeface="Arial Black" panose="020B0A04020102020204" pitchFamily="34" charset="0"/>
                <a:ea typeface="+mn-ea"/>
                <a:cs typeface="Arial" panose="020B0604020202020204" pitchFamily="34" charset="0"/>
              </a:rPr>
              <a:t>OSMOSIS</a:t>
            </a:r>
            <a:r>
              <a:rPr lang="en-US" sz="1200" dirty="0">
                <a:latin typeface="Calibri Light" panose="020F0302020204030204"/>
                <a:ea typeface="+mn-ea"/>
                <a:cs typeface="Arial" panose="020B0604020202020204" pitchFamily="34" charset="0"/>
              </a:rPr>
              <a:t> </a:t>
            </a:r>
            <a:r>
              <a:rPr lang="en-US" sz="1300" dirty="0">
                <a:latin typeface="Calibri Light" panose="020F0302020204030204"/>
                <a:ea typeface="+mn-ea"/>
                <a:cs typeface="Arial" panose="020B0604020202020204" pitchFamily="34" charset="0"/>
              </a:rPr>
              <a:t>was born to meet the concerns of today’s consumer and fit with their health-conscious lifestyle. Osmosis is the best tasting, </a:t>
            </a:r>
            <a:r>
              <a:rPr lang="en-US" sz="1200" dirty="0">
                <a:latin typeface="Arial Black" panose="020B0A04020102020204" pitchFamily="34" charset="0"/>
                <a:ea typeface="+mn-ea"/>
                <a:cs typeface="Arial" panose="020B0604020202020204" pitchFamily="34" charset="0"/>
              </a:rPr>
              <a:t>Low Calorie </a:t>
            </a:r>
            <a:r>
              <a:rPr lang="en-US" sz="1200" dirty="0">
                <a:latin typeface="Calibri Light" panose="020F0302020204030204"/>
                <a:ea typeface="+mn-ea"/>
                <a:cs typeface="Arial" panose="020B0604020202020204" pitchFamily="34" charset="0"/>
              </a:rPr>
              <a:t>wine, delivering all the taste with less of the things you don’t want.</a:t>
            </a:r>
          </a:p>
          <a:p>
            <a:pPr algn="ctr" defTabSz="685829">
              <a:defRPr/>
            </a:pPr>
            <a:endParaRPr lang="en-US" sz="800" dirty="0">
              <a:latin typeface="Calibri Light" panose="020F0302020204030204"/>
              <a:ea typeface="+mn-ea"/>
              <a:cs typeface="Arial" panose="020B0604020202020204" pitchFamily="34" charset="0"/>
            </a:endParaRPr>
          </a:p>
          <a:p>
            <a:pPr algn="ctr" defTabSz="685829">
              <a:lnSpc>
                <a:spcPct val="150000"/>
              </a:lnSpc>
              <a:defRPr/>
            </a:pPr>
            <a:r>
              <a:rPr lang="en-US" sz="1200" dirty="0">
                <a:solidFill>
                  <a:schemeClr val="tx1"/>
                </a:solidFill>
                <a:latin typeface="Arial Black" panose="020B0A04020102020204" pitchFamily="34" charset="0"/>
                <a:cs typeface="Arial" panose="020B0604020202020204" pitchFamily="34" charset="0"/>
              </a:rPr>
              <a:t>85-90 Calories, </a:t>
            </a:r>
          </a:p>
          <a:p>
            <a:pPr algn="ctr" defTabSz="685829">
              <a:lnSpc>
                <a:spcPct val="150000"/>
              </a:lnSpc>
              <a:defRPr/>
            </a:pPr>
            <a:r>
              <a:rPr lang="en-US" sz="1200" dirty="0">
                <a:solidFill>
                  <a:schemeClr val="tx1"/>
                </a:solidFill>
                <a:latin typeface="Arial Black" panose="020B0A04020102020204" pitchFamily="34" charset="0"/>
                <a:cs typeface="Arial" panose="020B0604020202020204" pitchFamily="34" charset="0"/>
              </a:rPr>
              <a:t>Zero Sugar, Vegan,</a:t>
            </a:r>
          </a:p>
          <a:p>
            <a:pPr algn="ctr" defTabSz="685829">
              <a:lnSpc>
                <a:spcPct val="150000"/>
              </a:lnSpc>
              <a:defRPr/>
            </a:pPr>
            <a:r>
              <a:rPr lang="en-US" sz="1200" dirty="0">
                <a:solidFill>
                  <a:schemeClr val="tx1"/>
                </a:solidFill>
                <a:latin typeface="Arial Black" panose="020B0A04020102020204" pitchFamily="34" charset="0"/>
                <a:cs typeface="Arial" panose="020B0604020202020204" pitchFamily="34" charset="0"/>
              </a:rPr>
              <a:t>Reduced Alcohol,</a:t>
            </a:r>
          </a:p>
          <a:p>
            <a:pPr algn="ctr" defTabSz="685829">
              <a:lnSpc>
                <a:spcPct val="150000"/>
              </a:lnSpc>
              <a:defRPr/>
            </a:pPr>
            <a:r>
              <a:rPr lang="en-US" sz="1200" kern="1200" dirty="0">
                <a:solidFill>
                  <a:schemeClr val="tx1"/>
                </a:solidFill>
                <a:latin typeface="Arial Black" panose="020B0A04020102020204" pitchFamily="34" charset="0"/>
                <a:cs typeface="Arial" panose="020B0604020202020204" pitchFamily="34" charset="0"/>
              </a:rPr>
              <a:t>Woman Owned, </a:t>
            </a:r>
          </a:p>
          <a:p>
            <a:pPr algn="ctr" defTabSz="685829">
              <a:lnSpc>
                <a:spcPct val="150000"/>
              </a:lnSpc>
              <a:defRPr/>
            </a:pPr>
            <a:r>
              <a:rPr lang="en-US" sz="1200" kern="1200" dirty="0">
                <a:solidFill>
                  <a:schemeClr val="tx1"/>
                </a:solidFill>
                <a:latin typeface="Arial Black" panose="020B0A04020102020204" pitchFamily="34" charset="0"/>
                <a:cs typeface="Arial" panose="020B0604020202020204" pitchFamily="34" charset="0"/>
              </a:rPr>
              <a:t>Estate Fruit and </a:t>
            </a:r>
          </a:p>
          <a:p>
            <a:pPr algn="ctr" defTabSz="685829">
              <a:lnSpc>
                <a:spcPct val="150000"/>
              </a:lnSpc>
              <a:defRPr/>
            </a:pPr>
            <a:r>
              <a:rPr lang="en-US" sz="1200" kern="1200" dirty="0">
                <a:solidFill>
                  <a:schemeClr val="tx1"/>
                </a:solidFill>
                <a:latin typeface="Arial Black" panose="020B0A04020102020204" pitchFamily="34" charset="0"/>
                <a:cs typeface="Arial" panose="020B0604020202020204" pitchFamily="34" charset="0"/>
              </a:rPr>
              <a:t>Sustainably Farmed</a:t>
            </a:r>
            <a:endParaRPr lang="en-US" sz="1200" kern="1200" dirty="0">
              <a:latin typeface="Calibri Light" panose="020F0302020204030204"/>
              <a:ea typeface="+mn-ea"/>
              <a:cs typeface="Arial" panose="020B0604020202020204" pitchFamily="34" charset="0"/>
            </a:endParaRPr>
          </a:p>
        </p:txBody>
      </p:sp>
      <p:pic>
        <p:nvPicPr>
          <p:cNvPr id="27" name="Picture 26">
            <a:extLst>
              <a:ext uri="{FF2B5EF4-FFF2-40B4-BE49-F238E27FC236}">
                <a16:creationId xmlns:a16="http://schemas.microsoft.com/office/drawing/2014/main" id="{55D35ACE-4FC4-3AFE-A810-329585157259}"/>
              </a:ext>
            </a:extLst>
          </p:cNvPr>
          <p:cNvPicPr>
            <a:picLocks noChangeAspect="1"/>
          </p:cNvPicPr>
          <p:nvPr/>
        </p:nvPicPr>
        <p:blipFill>
          <a:blip r:embed="rId24"/>
          <a:stretch>
            <a:fillRect/>
          </a:stretch>
        </p:blipFill>
        <p:spPr>
          <a:xfrm rot="5400000">
            <a:off x="8639391" y="6418904"/>
            <a:ext cx="398401" cy="350946"/>
          </a:xfrm>
          <a:prstGeom prst="rect">
            <a:avLst/>
          </a:prstGeom>
        </p:spPr>
      </p:pic>
      <p:pic>
        <p:nvPicPr>
          <p:cNvPr id="28" name="Picture 27">
            <a:extLst>
              <a:ext uri="{FF2B5EF4-FFF2-40B4-BE49-F238E27FC236}">
                <a16:creationId xmlns:a16="http://schemas.microsoft.com/office/drawing/2014/main" id="{148F78B9-E8D4-E46A-5C0B-9FFB6F4BACE0}"/>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4863" b="98176" l="9155" r="92958">
                        <a14:foregroundMark x1="32394" y1="10942" x2="17606" y2="20669"/>
                        <a14:foregroundMark x1="78873" y1="8815" x2="28873" y2="6079"/>
                        <a14:foregroundMark x1="28873" y1="6079" x2="54225" y2="13374"/>
                        <a14:foregroundMark x1="30986" y1="1520" x2="75352" y2="9422"/>
                        <a14:foregroundMark x1="75352" y1="9422" x2="27465" y2="5775"/>
                        <a14:foregroundMark x1="27465" y1="5775" x2="72535" y2="5471"/>
                        <a14:foregroundMark x1="72535" y1="5471" x2="66197" y2="7903"/>
                        <a14:foregroundMark x1="14085" y1="18541" x2="23239" y2="45593"/>
                        <a14:foregroundMark x1="23239" y1="45593" x2="17606" y2="79635"/>
                        <a14:foregroundMark x1="17606" y1="79635" x2="38732" y2="98480"/>
                        <a14:foregroundMark x1="33803" y1="88146" x2="87324" y2="85106"/>
                        <a14:foregroundMark x1="87324" y1="85106" x2="92958" y2="83587"/>
                        <a14:foregroundMark x1="76761" y1="80851" x2="85915" y2="86018"/>
                        <a14:foregroundMark x1="74648" y1="58359" x2="56338" y2="32523"/>
                        <a14:foregroundMark x1="56338" y1="32523" x2="66901" y2="24924"/>
                      </a14:backgroundRemoval>
                    </a14:imgEffect>
                  </a14:imgLayer>
                </a14:imgProps>
              </a:ext>
            </a:extLst>
          </a:blip>
          <a:srcRect t="17959"/>
          <a:stretch/>
        </p:blipFill>
        <p:spPr>
          <a:xfrm>
            <a:off x="7823286" y="6011064"/>
            <a:ext cx="506425" cy="834203"/>
          </a:xfrm>
          <a:prstGeom prst="rect">
            <a:avLst/>
          </a:prstGeom>
        </p:spPr>
      </p:pic>
      <p:pic>
        <p:nvPicPr>
          <p:cNvPr id="9" name="Picture 8">
            <a:extLst>
              <a:ext uri="{FF2B5EF4-FFF2-40B4-BE49-F238E27FC236}">
                <a16:creationId xmlns:a16="http://schemas.microsoft.com/office/drawing/2014/main" id="{48CADF65-155B-8096-8575-30A856AB594A}"/>
              </a:ext>
            </a:extLst>
          </p:cNvPr>
          <p:cNvPicPr>
            <a:picLocks noChangeAspect="1"/>
          </p:cNvPicPr>
          <p:nvPr/>
        </p:nvPicPr>
        <p:blipFill>
          <a:blip r:embed="rId27"/>
          <a:stretch>
            <a:fillRect/>
          </a:stretch>
        </p:blipFill>
        <p:spPr>
          <a:xfrm>
            <a:off x="5135499" y="5828154"/>
            <a:ext cx="978297" cy="965424"/>
          </a:xfrm>
          <a:prstGeom prst="rect">
            <a:avLst/>
          </a:prstGeom>
        </p:spPr>
      </p:pic>
      <p:pic>
        <p:nvPicPr>
          <p:cNvPr id="17" name="Picture 16">
            <a:extLst>
              <a:ext uri="{FF2B5EF4-FFF2-40B4-BE49-F238E27FC236}">
                <a16:creationId xmlns:a16="http://schemas.microsoft.com/office/drawing/2014/main" id="{E904F696-513C-9E36-C5EA-7B159BC62D57}"/>
              </a:ext>
            </a:extLst>
          </p:cNvPr>
          <p:cNvPicPr>
            <a:picLocks noChangeAspect="1"/>
          </p:cNvPicPr>
          <p:nvPr/>
        </p:nvPicPr>
        <p:blipFill rotWithShape="1">
          <a:blip r:embed="rId28"/>
          <a:srcRect l="7345" t="3869" r="6405" b="4103"/>
          <a:stretch/>
        </p:blipFill>
        <p:spPr>
          <a:xfrm>
            <a:off x="8334352" y="2942353"/>
            <a:ext cx="366544" cy="378331"/>
          </a:xfrm>
          <a:prstGeom prst="ellipse">
            <a:avLst/>
          </a:prstGeom>
        </p:spPr>
      </p:pic>
      <p:pic>
        <p:nvPicPr>
          <p:cNvPr id="33" name="Picture 32">
            <a:extLst>
              <a:ext uri="{FF2B5EF4-FFF2-40B4-BE49-F238E27FC236}">
                <a16:creationId xmlns:a16="http://schemas.microsoft.com/office/drawing/2014/main" id="{1E4636E8-752C-8A93-E05B-D20759FF7A1B}"/>
              </a:ext>
            </a:extLst>
          </p:cNvPr>
          <p:cNvPicPr>
            <a:picLocks noChangeAspect="1"/>
          </p:cNvPicPr>
          <p:nvPr/>
        </p:nvPicPr>
        <p:blipFill>
          <a:blip r:embed="rId29"/>
          <a:stretch>
            <a:fillRect/>
          </a:stretch>
        </p:blipFill>
        <p:spPr>
          <a:xfrm>
            <a:off x="7623803" y="3021408"/>
            <a:ext cx="588700" cy="248247"/>
          </a:xfrm>
          <a:prstGeom prst="rect">
            <a:avLst/>
          </a:prstGeom>
        </p:spPr>
      </p:pic>
      <p:pic>
        <p:nvPicPr>
          <p:cNvPr id="35" name="Picture 34">
            <a:extLst>
              <a:ext uri="{FF2B5EF4-FFF2-40B4-BE49-F238E27FC236}">
                <a16:creationId xmlns:a16="http://schemas.microsoft.com/office/drawing/2014/main" id="{EAEEC256-4F8E-D189-A6DE-D5369462CC2D}"/>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6410" b="89744" l="4348" r="92935">
                        <a14:foregroundMark x1="37500" y1="42949" x2="37500" y2="42949"/>
                        <a14:foregroundMark x1="45652" y1="57051" x2="45652" y2="57051"/>
                        <a14:foregroundMark x1="56522" y1="69231" x2="56522" y2="69231"/>
                        <a14:foregroundMark x1="54348" y1="85897" x2="54348" y2="85897"/>
                        <a14:foregroundMark x1="73370" y1="44231" x2="73370" y2="44231"/>
                        <a14:foregroundMark x1="14674" y1="8974" x2="14674" y2="8974"/>
                        <a14:foregroundMark x1="4891" y1="10897" x2="4891" y2="10897"/>
                        <a14:foregroundMark x1="19022" y1="12179" x2="19022" y2="12179"/>
                        <a14:foregroundMark x1="30435" y1="12821" x2="30435" y2="12821"/>
                        <a14:foregroundMark x1="41304" y1="14103" x2="41304" y2="14103"/>
                        <a14:foregroundMark x1="54348" y1="14103" x2="54348" y2="14103"/>
                        <a14:foregroundMark x1="63587" y1="13462" x2="63587" y2="13462"/>
                        <a14:foregroundMark x1="69022" y1="13462" x2="69022" y2="13462"/>
                        <a14:foregroundMark x1="84239" y1="13462" x2="84239" y2="13462"/>
                        <a14:foregroundMark x1="92391" y1="13462" x2="92391" y2="13462"/>
                        <a14:foregroundMark x1="92391" y1="21795" x2="92391" y2="21795"/>
                        <a14:foregroundMark x1="92935" y1="19231" x2="92935" y2="19231"/>
                      </a14:backgroundRemoval>
                    </a14:imgEffect>
                  </a14:imgLayer>
                </a14:imgProps>
              </a:ext>
            </a:extLst>
          </a:blip>
          <a:stretch>
            <a:fillRect/>
          </a:stretch>
        </p:blipFill>
        <p:spPr>
          <a:xfrm>
            <a:off x="8430201" y="2556405"/>
            <a:ext cx="593251" cy="502974"/>
          </a:xfrm>
          <a:prstGeom prst="rect">
            <a:avLst/>
          </a:prstGeom>
        </p:spPr>
      </p:pic>
      <p:sp>
        <p:nvSpPr>
          <p:cNvPr id="14" name="TextBox 13">
            <a:extLst>
              <a:ext uri="{FF2B5EF4-FFF2-40B4-BE49-F238E27FC236}">
                <a16:creationId xmlns:a16="http://schemas.microsoft.com/office/drawing/2014/main" id="{9BB17E09-823E-B47F-A145-9F13522A736F}"/>
              </a:ext>
            </a:extLst>
          </p:cNvPr>
          <p:cNvSpPr txBox="1"/>
          <p:nvPr/>
        </p:nvSpPr>
        <p:spPr>
          <a:xfrm>
            <a:off x="19401" y="6604552"/>
            <a:ext cx="4572000" cy="246221"/>
          </a:xfrm>
          <a:prstGeom prst="rect">
            <a:avLst/>
          </a:prstGeom>
          <a:noFill/>
        </p:spPr>
        <p:txBody>
          <a:bodyPr wrap="square">
            <a:spAutoFit/>
          </a:bodyPr>
          <a:lstStyle/>
          <a:p>
            <a:r>
              <a:rPr lang="en-US" sz="1000" dirty="0">
                <a:latin typeface="+mj-lt"/>
              </a:rPr>
              <a:t>*2023 Nielsen IQ</a:t>
            </a:r>
          </a:p>
        </p:txBody>
      </p:sp>
      <p:pic>
        <p:nvPicPr>
          <p:cNvPr id="16" name="Picture 15">
            <a:extLst>
              <a:ext uri="{FF2B5EF4-FFF2-40B4-BE49-F238E27FC236}">
                <a16:creationId xmlns:a16="http://schemas.microsoft.com/office/drawing/2014/main" id="{97872A0D-CD1A-CCD9-9C4C-1C03A72126E6}"/>
              </a:ext>
            </a:extLst>
          </p:cNvPr>
          <p:cNvPicPr>
            <a:picLocks noChangeAspect="1"/>
          </p:cNvPicPr>
          <p:nvPr/>
        </p:nvPicPr>
        <p:blipFill>
          <a:blip r:embed="rId32">
            <a:extLst>
              <a:ext uri="{BEBA8EAE-BF5A-486C-A8C5-ECC9F3942E4B}">
                <a14:imgProps xmlns:a14="http://schemas.microsoft.com/office/drawing/2010/main">
                  <a14:imgLayer r:embed="rId33">
                    <a14:imgEffect>
                      <a14:backgroundRemoval t="9455" b="89455" l="6399" r="95859">
                        <a14:foregroundMark x1="18319" y1="30545" x2="18319" y2="30545"/>
                        <a14:foregroundMark x1="24467" y1="46909" x2="24467" y2="46909"/>
                        <a14:foregroundMark x1="29486" y1="39636" x2="29486" y2="39636"/>
                        <a14:foregroundMark x1="29611" y1="58182" x2="29611" y2="58182"/>
                        <a14:foregroundMark x1="6524" y1="61455" x2="6524" y2="61455"/>
                        <a14:foregroundMark x1="35759" y1="66182" x2="35759" y2="66182"/>
                        <a14:foregroundMark x1="33626" y1="40000" x2="33626" y2="40000"/>
                        <a14:foregroundMark x1="26851" y1="21455" x2="36888" y2="55636"/>
                        <a14:foregroundMark x1="36888" y1="55636" x2="36512" y2="66182"/>
                        <a14:foregroundMark x1="48306" y1="60727" x2="82936" y2="54182"/>
                        <a14:foregroundMark x1="82936" y1="54182" x2="95859" y2="60364"/>
                        <a14:foregroundMark x1="42911" y1="25455" x2="42911" y2="25455"/>
                        <a14:foregroundMark x1="47302" y1="27273" x2="47302" y2="27273"/>
                        <a14:foregroundMark x1="51066" y1="26545" x2="51066" y2="26545"/>
                        <a14:foregroundMark x1="58344" y1="25455" x2="58344" y2="25455"/>
                        <a14:foregroundMark x1="64115" y1="28000" x2="64115" y2="28000"/>
                        <a14:foregroundMark x1="69385" y1="23273" x2="69385" y2="23273"/>
                        <a14:foregroundMark x1="73275" y1="28000" x2="73275" y2="28000"/>
                        <a14:foregroundMark x1="78545" y1="28000" x2="78545" y2="28000"/>
                        <a14:foregroundMark x1="85571" y1="27636" x2="85571" y2="27636"/>
                        <a14:foregroundMark x1="93601" y1="27273" x2="93601" y2="27273"/>
                        <a14:foregroundMark x1="40025" y1="24727" x2="40025" y2="24727"/>
                        <a14:foregroundMark x1="40903" y1="15636" x2="42535" y2="14909"/>
                        <a14:foregroundMark x1="38770" y1="33455" x2="39523" y2="24364"/>
                        <a14:foregroundMark x1="75408" y1="24000" x2="74404" y2="20000"/>
                        <a14:foregroundMark x1="27854" y1="85455" x2="32999" y2="84727"/>
                        <a14:foregroundMark x1="57089" y1="85455" x2="66750" y2="82182"/>
                        <a14:foregroundMark x1="66750" y1="82182" x2="67503" y2="82182"/>
                        <a14:foregroundMark x1="71518" y1="84727" x2="78294" y2="83636"/>
                        <a14:foregroundMark x1="38269" y1="84364" x2="54203" y2="83273"/>
                      </a14:backgroundRemoval>
                    </a14:imgEffect>
                  </a14:imgLayer>
                </a14:imgProps>
              </a:ext>
            </a:extLst>
          </a:blip>
          <a:stretch>
            <a:fillRect/>
          </a:stretch>
        </p:blipFill>
        <p:spPr>
          <a:xfrm>
            <a:off x="7122025" y="2557097"/>
            <a:ext cx="1304821" cy="450221"/>
          </a:xfrm>
          <a:prstGeom prst="rect">
            <a:avLst/>
          </a:prstGeom>
        </p:spPr>
      </p:pic>
      <p:pic>
        <p:nvPicPr>
          <p:cNvPr id="29" name="Picture 28">
            <a:extLst>
              <a:ext uri="{FF2B5EF4-FFF2-40B4-BE49-F238E27FC236}">
                <a16:creationId xmlns:a16="http://schemas.microsoft.com/office/drawing/2014/main" id="{E491DB73-6A9A-D00D-E6E1-74C4789227AA}"/>
              </a:ext>
            </a:extLst>
          </p:cNvPr>
          <p:cNvPicPr>
            <a:picLocks noChangeAspect="1"/>
          </p:cNvPicPr>
          <p:nvPr/>
        </p:nvPicPr>
        <p:blipFill rotWithShape="1">
          <a:blip r:embed="rId34"/>
          <a:srcRect l="6332" t="2693" r="11650" b="3972"/>
          <a:stretch/>
        </p:blipFill>
        <p:spPr>
          <a:xfrm>
            <a:off x="7004535" y="1424127"/>
            <a:ext cx="461922" cy="609939"/>
          </a:xfrm>
          <a:prstGeom prst="ellipse">
            <a:avLst/>
          </a:prstGeom>
        </p:spPr>
      </p:pic>
      <p:pic>
        <p:nvPicPr>
          <p:cNvPr id="45" name="Picture 44">
            <a:extLst>
              <a:ext uri="{FF2B5EF4-FFF2-40B4-BE49-F238E27FC236}">
                <a16:creationId xmlns:a16="http://schemas.microsoft.com/office/drawing/2014/main" id="{0A40ED72-D4A4-B86F-38CC-1E76CE66DBEB}"/>
              </a:ext>
            </a:extLst>
          </p:cNvPr>
          <p:cNvPicPr>
            <a:picLocks noChangeAspect="1"/>
          </p:cNvPicPr>
          <p:nvPr/>
        </p:nvPicPr>
        <p:blipFill>
          <a:blip r:embed="rId35"/>
          <a:stretch>
            <a:fillRect/>
          </a:stretch>
        </p:blipFill>
        <p:spPr>
          <a:xfrm>
            <a:off x="7516628" y="1425292"/>
            <a:ext cx="1235839" cy="539592"/>
          </a:xfrm>
          <a:prstGeom prst="rect">
            <a:avLst/>
          </a:prstGeom>
        </p:spPr>
      </p:pic>
      <p:sp>
        <p:nvSpPr>
          <p:cNvPr id="46" name="TextBox 45">
            <a:extLst>
              <a:ext uri="{FF2B5EF4-FFF2-40B4-BE49-F238E27FC236}">
                <a16:creationId xmlns:a16="http://schemas.microsoft.com/office/drawing/2014/main" id="{D50D34DF-4BE2-0088-C13E-981CDE2D121F}"/>
              </a:ext>
            </a:extLst>
          </p:cNvPr>
          <p:cNvSpPr txBox="1"/>
          <p:nvPr/>
        </p:nvSpPr>
        <p:spPr>
          <a:xfrm>
            <a:off x="6934030" y="2315803"/>
            <a:ext cx="1729088" cy="246221"/>
          </a:xfrm>
          <a:prstGeom prst="rect">
            <a:avLst/>
          </a:prstGeom>
          <a:noFill/>
        </p:spPr>
        <p:txBody>
          <a:bodyPr wrap="square" rtlCol="0">
            <a:spAutoFit/>
          </a:bodyPr>
          <a:lstStyle/>
          <a:p>
            <a:pPr marL="0" marR="0" lvl="0" indent="0" algn="ctr" defTabSz="914438" rtl="0" eaLnBrk="1" fontAlgn="base" latinLnBrk="0" hangingPunct="1">
              <a:lnSpc>
                <a:spcPct val="100000"/>
              </a:lnSpc>
              <a:spcBef>
                <a:spcPct val="0"/>
              </a:spcBef>
              <a:spcAft>
                <a:spcPct val="0"/>
              </a:spcAft>
              <a:buClrTx/>
              <a:buSzTx/>
              <a:buFontTx/>
              <a:buNone/>
              <a:tabLst/>
              <a:defRPr/>
            </a:pPr>
            <a:r>
              <a:rPr lang="en-US" sz="1000" dirty="0">
                <a:solidFill>
                  <a:prstClr val="black"/>
                </a:solidFill>
                <a:latin typeface="Arial Black" panose="020B0A04020102020204" pitchFamily="34" charset="0"/>
                <a:cs typeface="Arial"/>
                <a:sym typeface="Arial"/>
              </a:rPr>
              <a:t>Retail Taking Notice:</a:t>
            </a:r>
            <a:endParaRPr kumimoji="0" lang="en-US" sz="1000" i="0" u="none" strike="noStrike" kern="1200" cap="none" spc="0" normalizeH="0" baseline="0" noProof="0" dirty="0">
              <a:ln>
                <a:noFill/>
              </a:ln>
              <a:solidFill>
                <a:prstClr val="black"/>
              </a:solidFill>
              <a:effectLst/>
              <a:uLnTx/>
              <a:uFillTx/>
              <a:latin typeface="Arial Black" panose="020B0A04020102020204" pitchFamily="34" charset="0"/>
              <a:cs typeface="Arial"/>
              <a:sym typeface="Arial"/>
            </a:endParaRPr>
          </a:p>
        </p:txBody>
      </p:sp>
      <p:pic>
        <p:nvPicPr>
          <p:cNvPr id="4" name="Picture 2">
            <a:extLst>
              <a:ext uri="{FF2B5EF4-FFF2-40B4-BE49-F238E27FC236}">
                <a16:creationId xmlns:a16="http://schemas.microsoft.com/office/drawing/2014/main" id="{E62D0FD1-B78D-01C7-73B2-207BDDBF6A8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069953" y="60157"/>
            <a:ext cx="977800" cy="31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061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19D00CC-B661-0AB6-755B-04F78ECD0FC3}"/>
              </a:ext>
            </a:extLst>
          </p:cNvPr>
          <p:cNvPicPr>
            <a:picLocks noChangeAspect="1"/>
          </p:cNvPicPr>
          <p:nvPr/>
        </p:nvPicPr>
        <p:blipFill>
          <a:blip r:embed="rId3"/>
          <a:stretch>
            <a:fillRect/>
          </a:stretch>
        </p:blipFill>
        <p:spPr>
          <a:xfrm>
            <a:off x="4437985" y="3591967"/>
            <a:ext cx="4260915" cy="2991614"/>
          </a:xfrm>
          <a:prstGeom prst="rect">
            <a:avLst/>
          </a:prstGeom>
        </p:spPr>
      </p:pic>
      <p:sp>
        <p:nvSpPr>
          <p:cNvPr id="8" name="TextBox 7">
            <a:extLst>
              <a:ext uri="{FF2B5EF4-FFF2-40B4-BE49-F238E27FC236}">
                <a16:creationId xmlns:a16="http://schemas.microsoft.com/office/drawing/2014/main" id="{8B10D87A-0989-47CC-9164-640571D2580A}"/>
              </a:ext>
            </a:extLst>
          </p:cNvPr>
          <p:cNvSpPr txBox="1"/>
          <p:nvPr/>
        </p:nvSpPr>
        <p:spPr>
          <a:xfrm>
            <a:off x="4437985" y="406713"/>
            <a:ext cx="4260915" cy="3117777"/>
          </a:xfrm>
          <a:prstGeom prst="rect">
            <a:avLst/>
          </a:prstGeom>
          <a:noFill/>
        </p:spPr>
        <p:txBody>
          <a:bodyPr wrap="square" rtlCol="0">
            <a:spAutoFit/>
          </a:bodyPr>
          <a:lstStyle/>
          <a:p>
            <a:pPr algn="ctr" defTabSz="342891" fontAlgn="ctr">
              <a:lnSpc>
                <a:spcPct val="90000"/>
              </a:lnSpc>
              <a:spcAft>
                <a:spcPts val="339"/>
              </a:spcAft>
              <a:defRPr/>
            </a:pPr>
            <a:r>
              <a:rPr lang="en-US" sz="1600" b="1" dirty="0">
                <a:solidFill>
                  <a:prstClr val="black"/>
                </a:solidFill>
                <a:latin typeface="Arial Black" panose="020B0A04020102020204" pitchFamily="34" charset="0"/>
                <a:cs typeface="Arial" panose="020B0604020202020204" pitchFamily="34" charset="0"/>
                <a:sym typeface="Arial"/>
              </a:rPr>
              <a:t>Low Calorie SKUs continue </a:t>
            </a:r>
          </a:p>
          <a:p>
            <a:pPr algn="ctr" defTabSz="342891" fontAlgn="ctr">
              <a:lnSpc>
                <a:spcPct val="90000"/>
              </a:lnSpc>
              <a:spcAft>
                <a:spcPts val="339"/>
              </a:spcAft>
              <a:defRPr/>
            </a:pPr>
            <a:r>
              <a:rPr lang="en-US" sz="1600" b="1" dirty="0">
                <a:solidFill>
                  <a:prstClr val="black"/>
                </a:solidFill>
                <a:latin typeface="Arial Black" panose="020B0A04020102020204" pitchFamily="34" charset="0"/>
                <a:cs typeface="Arial" panose="020B0604020202020204" pitchFamily="34" charset="0"/>
                <a:sym typeface="Arial"/>
              </a:rPr>
              <a:t>growth in year 2, +23% </a:t>
            </a:r>
          </a:p>
          <a:p>
            <a:pPr algn="ctr" defTabSz="342891" fontAlgn="ctr">
              <a:lnSpc>
                <a:spcPct val="90000"/>
              </a:lnSpc>
              <a:spcAft>
                <a:spcPts val="339"/>
              </a:spcAft>
              <a:defRPr/>
            </a:pPr>
            <a:r>
              <a:rPr lang="en-US" sz="1000" b="1" dirty="0">
                <a:solidFill>
                  <a:prstClr val="black"/>
                </a:solidFill>
                <a:latin typeface="Arial Black" panose="020B0A04020102020204" pitchFamily="34" charset="0"/>
                <a:cs typeface="Arial" panose="020B0604020202020204" pitchFamily="34" charset="0"/>
                <a:sym typeface="Arial"/>
              </a:rPr>
              <a:t>(IRI Total Table Wine -5% Vol)</a:t>
            </a:r>
          </a:p>
          <a:p>
            <a:pPr algn="ctr" defTabSz="342891" fontAlgn="ctr">
              <a:lnSpc>
                <a:spcPct val="90000"/>
              </a:lnSpc>
              <a:spcAft>
                <a:spcPts val="339"/>
              </a:spcAft>
              <a:defRPr/>
            </a:pPr>
            <a:endParaRPr lang="en-US" sz="800" dirty="0">
              <a:solidFill>
                <a:prstClr val="black"/>
              </a:solidFill>
              <a:latin typeface="Calibri Light" panose="020F0302020204030204"/>
              <a:cs typeface="Arial" panose="020B0604020202020204" pitchFamily="34" charset="0"/>
              <a:sym typeface="Arial"/>
            </a:endParaRPr>
          </a:p>
          <a:p>
            <a:pPr algn="ctr" defTabSz="342891" fontAlgn="ctr">
              <a:lnSpc>
                <a:spcPct val="90000"/>
              </a:lnSpc>
              <a:spcAft>
                <a:spcPts val="339"/>
              </a:spcAft>
              <a:defRPr/>
            </a:pPr>
            <a:r>
              <a:rPr lang="en-US" sz="1200" dirty="0">
                <a:solidFill>
                  <a:prstClr val="black"/>
                </a:solidFill>
                <a:latin typeface="+mj-lt"/>
                <a:cs typeface="Arial" panose="020B0604020202020204" pitchFamily="34" charset="0"/>
                <a:sym typeface="Arial"/>
              </a:rPr>
              <a:t>IRI alone is posting 750,000 cs in the last 52 Weeks! </a:t>
            </a:r>
          </a:p>
          <a:p>
            <a:pPr algn="ctr" defTabSz="342891" fontAlgn="ctr">
              <a:lnSpc>
                <a:spcPct val="90000"/>
              </a:lnSpc>
              <a:spcAft>
                <a:spcPts val="339"/>
              </a:spcAft>
              <a:defRPr/>
            </a:pPr>
            <a:endParaRPr lang="en-US" sz="800" dirty="0">
              <a:solidFill>
                <a:prstClr val="black"/>
              </a:solidFill>
              <a:latin typeface="+mj-lt"/>
              <a:cs typeface="Arial" panose="020B0604020202020204" pitchFamily="34" charset="0"/>
              <a:sym typeface="Arial"/>
            </a:endParaRPr>
          </a:p>
          <a:p>
            <a:pPr algn="ctr" defTabSz="342891" fontAlgn="ctr">
              <a:lnSpc>
                <a:spcPct val="90000"/>
              </a:lnSpc>
              <a:spcAft>
                <a:spcPts val="339"/>
              </a:spcAft>
              <a:defRPr/>
            </a:pPr>
            <a:r>
              <a:rPr lang="en-US" sz="1200" dirty="0">
                <a:solidFill>
                  <a:prstClr val="black"/>
                </a:solidFill>
                <a:latin typeface="+mj-lt"/>
                <a:cs typeface="Arial" panose="020B0604020202020204" pitchFamily="34" charset="0"/>
                <a:sym typeface="Arial"/>
              </a:rPr>
              <a:t>Sauvignon Blanc is the clear leader in all price segments.  </a:t>
            </a:r>
          </a:p>
          <a:p>
            <a:pPr algn="ctr" defTabSz="342891" fontAlgn="ctr">
              <a:lnSpc>
                <a:spcPct val="90000"/>
              </a:lnSpc>
              <a:spcAft>
                <a:spcPts val="339"/>
              </a:spcAft>
              <a:defRPr/>
            </a:pPr>
            <a:r>
              <a:rPr lang="en-US" sz="1200" dirty="0">
                <a:solidFill>
                  <a:prstClr val="black"/>
                </a:solidFill>
                <a:latin typeface="+mj-lt"/>
                <a:cs typeface="Arial" panose="020B0604020202020204" pitchFamily="34" charset="0"/>
                <a:sym typeface="Arial"/>
              </a:rPr>
              <a:t>Rose and Blends are also outpacing the rest! </a:t>
            </a:r>
          </a:p>
          <a:p>
            <a:pPr algn="ctr" defTabSz="342891" fontAlgn="ctr">
              <a:lnSpc>
                <a:spcPct val="90000"/>
              </a:lnSpc>
              <a:spcAft>
                <a:spcPts val="339"/>
              </a:spcAft>
              <a:defRPr/>
            </a:pPr>
            <a:endParaRPr lang="en-US" sz="800" dirty="0">
              <a:solidFill>
                <a:prstClr val="black"/>
              </a:solidFill>
              <a:latin typeface="+mj-lt"/>
              <a:cs typeface="Arial" panose="020B0604020202020204" pitchFamily="34" charset="0"/>
              <a:sym typeface="Arial"/>
            </a:endParaRPr>
          </a:p>
          <a:p>
            <a:pPr algn="ctr" defTabSz="342891" fontAlgn="ctr">
              <a:lnSpc>
                <a:spcPct val="90000"/>
              </a:lnSpc>
              <a:spcAft>
                <a:spcPts val="339"/>
              </a:spcAft>
              <a:defRPr/>
            </a:pPr>
            <a:r>
              <a:rPr lang="en-US" sz="1200" dirty="0">
                <a:solidFill>
                  <a:prstClr val="black"/>
                </a:solidFill>
                <a:latin typeface="+mj-lt"/>
                <a:cs typeface="Arial" panose="020B0604020202020204" pitchFamily="34" charset="0"/>
                <a:sym typeface="Arial"/>
              </a:rPr>
              <a:t>$11-15 is the sweet spot when it comes to price tiers among shoppers by volume, growing +23%</a:t>
            </a:r>
          </a:p>
          <a:p>
            <a:pPr algn="ctr" defTabSz="342891" fontAlgn="ctr">
              <a:lnSpc>
                <a:spcPct val="90000"/>
              </a:lnSpc>
              <a:spcAft>
                <a:spcPts val="339"/>
              </a:spcAft>
              <a:defRPr/>
            </a:pPr>
            <a:endParaRPr lang="en-US" sz="800" dirty="0">
              <a:solidFill>
                <a:prstClr val="black"/>
              </a:solidFill>
              <a:latin typeface="+mj-lt"/>
              <a:cs typeface="Arial" panose="020B0604020202020204" pitchFamily="34" charset="0"/>
              <a:sym typeface="Arial"/>
            </a:endParaRPr>
          </a:p>
          <a:p>
            <a:pPr algn="ctr" defTabSz="342891" fontAlgn="ctr">
              <a:lnSpc>
                <a:spcPct val="90000"/>
              </a:lnSpc>
              <a:spcAft>
                <a:spcPts val="339"/>
              </a:spcAft>
              <a:defRPr/>
            </a:pPr>
            <a:r>
              <a:rPr lang="en-US" sz="1200" dirty="0">
                <a:solidFill>
                  <a:prstClr val="black"/>
                </a:solidFill>
                <a:latin typeface="Arial Black" panose="020B0A04020102020204" pitchFamily="34" charset="0"/>
                <a:cs typeface="Arial" panose="020B0604020202020204" pitchFamily="34" charset="0"/>
                <a:sym typeface="Arial"/>
              </a:rPr>
              <a:t>Osmosis is a NEW addition to chain retail, </a:t>
            </a:r>
          </a:p>
          <a:p>
            <a:pPr algn="ctr" defTabSz="342891" fontAlgn="ctr">
              <a:lnSpc>
                <a:spcPct val="90000"/>
              </a:lnSpc>
              <a:spcAft>
                <a:spcPts val="339"/>
              </a:spcAft>
              <a:defRPr/>
            </a:pPr>
            <a:r>
              <a:rPr lang="en-US" sz="1200" dirty="0">
                <a:solidFill>
                  <a:prstClr val="black"/>
                </a:solidFill>
                <a:latin typeface="Arial Black" panose="020B0A04020102020204" pitchFamily="34" charset="0"/>
                <a:cs typeface="Arial" panose="020B0604020202020204" pitchFamily="34" charset="0"/>
                <a:sym typeface="Arial"/>
              </a:rPr>
              <a:t>up +211%.  </a:t>
            </a:r>
          </a:p>
          <a:p>
            <a:pPr algn="ctr" defTabSz="342891" fontAlgn="ctr">
              <a:lnSpc>
                <a:spcPct val="90000"/>
              </a:lnSpc>
              <a:spcAft>
                <a:spcPts val="339"/>
              </a:spcAft>
              <a:defRPr/>
            </a:pPr>
            <a:r>
              <a:rPr lang="en-US" sz="1200" dirty="0">
                <a:solidFill>
                  <a:prstClr val="black"/>
                </a:solidFill>
                <a:latin typeface="+mj-lt"/>
                <a:cs typeface="Arial" panose="020B0604020202020204" pitchFamily="34" charset="0"/>
                <a:sym typeface="Arial"/>
              </a:rPr>
              <a:t>Osmosis is a trade Up Opportunity!!  Heath conscience consumers will spend more for 0 sugar, Vegan, Low Calorie -Food and Wine!! </a:t>
            </a:r>
            <a:endParaRPr lang="en-US" sz="1200" b="1" dirty="0">
              <a:solidFill>
                <a:schemeClr val="accent6">
                  <a:lumMod val="75000"/>
                </a:schemeClr>
              </a:solidFill>
              <a:latin typeface="+mj-lt"/>
              <a:cs typeface="Arial" panose="020B0604020202020204" pitchFamily="34" charset="0"/>
              <a:sym typeface="Arial"/>
            </a:endParaRPr>
          </a:p>
        </p:txBody>
      </p:sp>
      <p:sp>
        <p:nvSpPr>
          <p:cNvPr id="10" name="Title 1">
            <a:extLst>
              <a:ext uri="{FF2B5EF4-FFF2-40B4-BE49-F238E27FC236}">
                <a16:creationId xmlns:a16="http://schemas.microsoft.com/office/drawing/2014/main" id="{8178CB66-9EA6-414C-496E-ABC1696D79A5}"/>
              </a:ext>
            </a:extLst>
          </p:cNvPr>
          <p:cNvSpPr txBox="1">
            <a:spLocks/>
          </p:cNvSpPr>
          <p:nvPr/>
        </p:nvSpPr>
        <p:spPr>
          <a:xfrm>
            <a:off x="168347" y="232564"/>
            <a:ext cx="6565129" cy="403923"/>
          </a:xfrm>
          <a:prstGeom prst="rect">
            <a:avLst/>
          </a:prstGeom>
        </p:spPr>
        <p:txBody>
          <a:bodyPr vert="horz" lIns="68580" tIns="34291" rIns="68580" bIns="34291"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783"/>
            <a:r>
              <a:rPr lang="en-US" sz="2400" dirty="0">
                <a:solidFill>
                  <a:srgbClr val="C00000"/>
                </a:solidFill>
                <a:latin typeface="Arial Black" panose="020B0A04020102020204" pitchFamily="34" charset="0"/>
                <a:sym typeface="Arial"/>
              </a:rPr>
              <a:t>Discover Low Calorie</a:t>
            </a:r>
            <a:endParaRPr lang="en-US" sz="2400" dirty="0">
              <a:solidFill>
                <a:srgbClr val="C00000"/>
              </a:solidFill>
              <a:latin typeface="Calibri Light" panose="020F0302020204030204"/>
              <a:sym typeface="Arial"/>
            </a:endParaRPr>
          </a:p>
        </p:txBody>
      </p:sp>
      <p:sp>
        <p:nvSpPr>
          <p:cNvPr id="2" name="TextBox 1">
            <a:extLst>
              <a:ext uri="{FF2B5EF4-FFF2-40B4-BE49-F238E27FC236}">
                <a16:creationId xmlns:a16="http://schemas.microsoft.com/office/drawing/2014/main" id="{AA0F49D7-83E6-E3AE-CF15-ED7765A9006E}"/>
              </a:ext>
            </a:extLst>
          </p:cNvPr>
          <p:cNvSpPr txBox="1"/>
          <p:nvPr/>
        </p:nvSpPr>
        <p:spPr>
          <a:xfrm>
            <a:off x="1" y="6583581"/>
            <a:ext cx="1898185" cy="246221"/>
          </a:xfrm>
          <a:prstGeom prst="rect">
            <a:avLst/>
          </a:prstGeom>
          <a:noFill/>
        </p:spPr>
        <p:txBody>
          <a:bodyPr wrap="square" rtlCol="0">
            <a:spAutoFit/>
          </a:bodyPr>
          <a:lstStyle/>
          <a:p>
            <a:pPr defTabSz="1219170">
              <a:buClr>
                <a:srgbClr val="000000"/>
              </a:buClr>
            </a:pPr>
            <a:r>
              <a:rPr lang="en-US" sz="1000" kern="0" dirty="0">
                <a:solidFill>
                  <a:srgbClr val="000000"/>
                </a:solidFill>
                <a:latin typeface="Arial" panose="020B0604020202020204" pitchFamily="34" charset="0"/>
                <a:cs typeface="Arial" panose="020B0604020202020204" pitchFamily="34" charset="0"/>
                <a:sym typeface="Arial"/>
              </a:rPr>
              <a:t>IRI 5.28.23 L52 Wks</a:t>
            </a:r>
          </a:p>
        </p:txBody>
      </p:sp>
      <p:pic>
        <p:nvPicPr>
          <p:cNvPr id="9" name="Picture 8">
            <a:extLst>
              <a:ext uri="{FF2B5EF4-FFF2-40B4-BE49-F238E27FC236}">
                <a16:creationId xmlns:a16="http://schemas.microsoft.com/office/drawing/2014/main" id="{37284354-2C5B-E429-92C7-41C95E4E3D8D}"/>
              </a:ext>
            </a:extLst>
          </p:cNvPr>
          <p:cNvPicPr>
            <a:picLocks noChangeAspect="1"/>
          </p:cNvPicPr>
          <p:nvPr/>
        </p:nvPicPr>
        <p:blipFill>
          <a:blip r:embed="rId4"/>
          <a:stretch>
            <a:fillRect/>
          </a:stretch>
        </p:blipFill>
        <p:spPr>
          <a:xfrm>
            <a:off x="302085" y="3576370"/>
            <a:ext cx="3993427" cy="3007211"/>
          </a:xfrm>
          <a:prstGeom prst="rect">
            <a:avLst/>
          </a:prstGeom>
        </p:spPr>
      </p:pic>
      <p:pic>
        <p:nvPicPr>
          <p:cNvPr id="22" name="Picture 21">
            <a:extLst>
              <a:ext uri="{FF2B5EF4-FFF2-40B4-BE49-F238E27FC236}">
                <a16:creationId xmlns:a16="http://schemas.microsoft.com/office/drawing/2014/main" id="{8C9A29D4-4E72-5A31-BB87-EE33893B7930}"/>
              </a:ext>
            </a:extLst>
          </p:cNvPr>
          <p:cNvPicPr>
            <a:picLocks noChangeAspect="1"/>
          </p:cNvPicPr>
          <p:nvPr/>
        </p:nvPicPr>
        <p:blipFill rotWithShape="1">
          <a:blip r:embed="rId5"/>
          <a:srcRect l="2033" r="293"/>
          <a:stretch/>
        </p:blipFill>
        <p:spPr>
          <a:xfrm>
            <a:off x="606332" y="850353"/>
            <a:ext cx="3595003" cy="2404937"/>
          </a:xfrm>
          <a:prstGeom prst="rect">
            <a:avLst/>
          </a:prstGeom>
        </p:spPr>
      </p:pic>
      <p:sp>
        <p:nvSpPr>
          <p:cNvPr id="26" name="Rectangle 25">
            <a:extLst>
              <a:ext uri="{FF2B5EF4-FFF2-40B4-BE49-F238E27FC236}">
                <a16:creationId xmlns:a16="http://schemas.microsoft.com/office/drawing/2014/main" id="{8DF53162-FEDD-8BF0-CAEC-0F1548E782D5}"/>
              </a:ext>
            </a:extLst>
          </p:cNvPr>
          <p:cNvSpPr/>
          <p:nvPr/>
        </p:nvSpPr>
        <p:spPr>
          <a:xfrm rot="5400000">
            <a:off x="1732861" y="4619333"/>
            <a:ext cx="2152889" cy="82533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Right 26">
            <a:extLst>
              <a:ext uri="{FF2B5EF4-FFF2-40B4-BE49-F238E27FC236}">
                <a16:creationId xmlns:a16="http://schemas.microsoft.com/office/drawing/2014/main" id="{C663304C-3F44-6A45-F07A-1C8967782646}"/>
              </a:ext>
            </a:extLst>
          </p:cNvPr>
          <p:cNvSpPr/>
          <p:nvPr/>
        </p:nvSpPr>
        <p:spPr>
          <a:xfrm>
            <a:off x="179149" y="1414021"/>
            <a:ext cx="343808" cy="1131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Right 27">
            <a:extLst>
              <a:ext uri="{FF2B5EF4-FFF2-40B4-BE49-F238E27FC236}">
                <a16:creationId xmlns:a16="http://schemas.microsoft.com/office/drawing/2014/main" id="{CCB5738B-0187-81CD-4752-31C4568BD863}"/>
              </a:ext>
            </a:extLst>
          </p:cNvPr>
          <p:cNvSpPr/>
          <p:nvPr/>
        </p:nvSpPr>
        <p:spPr>
          <a:xfrm>
            <a:off x="179149" y="2031809"/>
            <a:ext cx="343808" cy="1131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Right 28">
            <a:extLst>
              <a:ext uri="{FF2B5EF4-FFF2-40B4-BE49-F238E27FC236}">
                <a16:creationId xmlns:a16="http://schemas.microsoft.com/office/drawing/2014/main" id="{E91C8D56-A74E-CC5A-9E6D-C2A6048C292F}"/>
              </a:ext>
            </a:extLst>
          </p:cNvPr>
          <p:cNvSpPr/>
          <p:nvPr/>
        </p:nvSpPr>
        <p:spPr>
          <a:xfrm>
            <a:off x="179149" y="2762719"/>
            <a:ext cx="343808" cy="1131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392CE85-3C99-00EA-4BB6-40B9D198E4F9}"/>
              </a:ext>
            </a:extLst>
          </p:cNvPr>
          <p:cNvSpPr/>
          <p:nvPr/>
        </p:nvSpPr>
        <p:spPr>
          <a:xfrm rot="5400000">
            <a:off x="7057362" y="4817600"/>
            <a:ext cx="2272922" cy="4825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90EA947-DAB4-11F8-74A0-C3A66EB1F4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9953" y="60157"/>
            <a:ext cx="977800" cy="31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819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FFE24EE-E015-4839-AE63-2236E27CEA7E}"/>
              </a:ext>
            </a:extLst>
          </p:cNvPr>
          <p:cNvPicPr>
            <a:picLocks noChangeAspect="1"/>
          </p:cNvPicPr>
          <p:nvPr/>
        </p:nvPicPr>
        <p:blipFill rotWithShape="1">
          <a:blip r:embed="rId3">
            <a:extLst>
              <a:ext uri="{28A0092B-C50C-407E-A947-70E740481C1C}">
                <a14:useLocalDpi xmlns:a14="http://schemas.microsoft.com/office/drawing/2010/main" val="0"/>
              </a:ext>
            </a:extLst>
          </a:blip>
          <a:srcRect b="2551"/>
          <a:stretch/>
        </p:blipFill>
        <p:spPr>
          <a:xfrm>
            <a:off x="4302383" y="1076811"/>
            <a:ext cx="1474134" cy="4978848"/>
          </a:xfrm>
          <a:prstGeom prst="rect">
            <a:avLst/>
          </a:prstGeom>
        </p:spPr>
      </p:pic>
      <p:pic>
        <p:nvPicPr>
          <p:cNvPr id="20" name="Picture 19" descr="A bottle of alcohol&#10;&#10;Description automatically generated with low confidence">
            <a:extLst>
              <a:ext uri="{FF2B5EF4-FFF2-40B4-BE49-F238E27FC236}">
                <a16:creationId xmlns:a16="http://schemas.microsoft.com/office/drawing/2014/main" id="{F7B11753-47A4-8249-98F1-63FB92C0D1F9}"/>
              </a:ext>
            </a:extLst>
          </p:cNvPr>
          <p:cNvPicPr>
            <a:picLocks noChangeAspect="1"/>
          </p:cNvPicPr>
          <p:nvPr/>
        </p:nvPicPr>
        <p:blipFill rotWithShape="1">
          <a:blip r:embed="rId4">
            <a:extLst>
              <a:ext uri="{28A0092B-C50C-407E-A947-70E740481C1C}">
                <a14:useLocalDpi xmlns:a14="http://schemas.microsoft.com/office/drawing/2010/main" val="0"/>
              </a:ext>
            </a:extLst>
          </a:blip>
          <a:srcRect l="22868" r="24307" b="1168"/>
          <a:stretch/>
        </p:blipFill>
        <p:spPr>
          <a:xfrm>
            <a:off x="1111215" y="1723749"/>
            <a:ext cx="1126494" cy="4085113"/>
          </a:xfrm>
          <a:prstGeom prst="rect">
            <a:avLst/>
          </a:prstGeom>
        </p:spPr>
      </p:pic>
      <p:pic>
        <p:nvPicPr>
          <p:cNvPr id="28" name="Picture 27" descr="Funnel chart&#10;&#10;Description automatically generated with medium confidence">
            <a:extLst>
              <a:ext uri="{FF2B5EF4-FFF2-40B4-BE49-F238E27FC236}">
                <a16:creationId xmlns:a16="http://schemas.microsoft.com/office/drawing/2014/main" id="{A013156B-CDE1-7043-9BE9-31E4D85A2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6154" y="1678250"/>
            <a:ext cx="1117892" cy="4206240"/>
          </a:xfrm>
          <a:prstGeom prst="rect">
            <a:avLst/>
          </a:prstGeom>
        </p:spPr>
      </p:pic>
      <p:pic>
        <p:nvPicPr>
          <p:cNvPr id="32" name="Picture 31" descr="A picture containing text, bottle, beverage, alcohol&#10;&#10;Description automatically generated">
            <a:extLst>
              <a:ext uri="{FF2B5EF4-FFF2-40B4-BE49-F238E27FC236}">
                <a16:creationId xmlns:a16="http://schemas.microsoft.com/office/drawing/2014/main" id="{A88120D2-2EED-5D4F-AEC3-1178CB2BEE4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667" b="90667" l="34565" r="66491">
                        <a14:foregroundMark x1="46174" y1="5667" x2="48549" y2="5833"/>
                        <a14:foregroundMark x1="46174" y1="41167" x2="40106" y2="65333"/>
                        <a14:foregroundMark x1="40106" y1="65333" x2="43272" y2="77500"/>
                        <a14:foregroundMark x1="43272" y1="77500" x2="51715" y2="87333"/>
                        <a14:foregroundMark x1="60686" y1="77167" x2="66491" y2="63500"/>
                        <a14:foregroundMark x1="66491" y1="63500" x2="61741" y2="39500"/>
                        <a14:foregroundMark x1="61741" y1="39500" x2="58047" y2="33667"/>
                        <a14:foregroundMark x1="39842" y1="91167" x2="56728" y2="90500"/>
                        <a14:foregroundMark x1="56728" y1="90500" x2="60158" y2="89667"/>
                        <a14:foregroundMark x1="35356" y1="45333" x2="38522" y2="82000"/>
                        <a14:foregroundMark x1="60950" y1="90667" x2="64116" y2="90167"/>
                      </a14:backgroundRemoval>
                    </a14:imgEffect>
                  </a14:imgLayer>
                </a14:imgProps>
              </a:ext>
              <a:ext uri="{28A0092B-C50C-407E-A947-70E740481C1C}">
                <a14:useLocalDpi xmlns:a14="http://schemas.microsoft.com/office/drawing/2010/main" val="0"/>
              </a:ext>
            </a:extLst>
          </a:blip>
          <a:srcRect l="30681" r="30006" b="6812"/>
          <a:stretch/>
        </p:blipFill>
        <p:spPr>
          <a:xfrm>
            <a:off x="6813430" y="1525295"/>
            <a:ext cx="1164950" cy="4206240"/>
          </a:xfrm>
          <a:prstGeom prst="rect">
            <a:avLst/>
          </a:prstGeom>
        </p:spPr>
      </p:pic>
      <p:pic>
        <p:nvPicPr>
          <p:cNvPr id="4" name="Picture 3" descr="A bottle of alcohol&#10;&#10;Description automatically generated with low confidence">
            <a:extLst>
              <a:ext uri="{FF2B5EF4-FFF2-40B4-BE49-F238E27FC236}">
                <a16:creationId xmlns:a16="http://schemas.microsoft.com/office/drawing/2014/main" id="{8A9B5E36-72B6-4F36-B113-B27C90037D70}"/>
              </a:ext>
            </a:extLst>
          </p:cNvPr>
          <p:cNvPicPr>
            <a:picLocks noChangeAspect="1"/>
          </p:cNvPicPr>
          <p:nvPr/>
        </p:nvPicPr>
        <p:blipFill rotWithShape="1">
          <a:blip r:embed="rId8">
            <a:extLst>
              <a:ext uri="{28A0092B-C50C-407E-A947-70E740481C1C}">
                <a14:useLocalDpi xmlns:a14="http://schemas.microsoft.com/office/drawing/2010/main" val="0"/>
              </a:ext>
            </a:extLst>
          </a:blip>
          <a:srcRect l="35512" t="-711" r="34766" b="711"/>
          <a:stretch/>
        </p:blipFill>
        <p:spPr>
          <a:xfrm>
            <a:off x="7893858" y="1602622"/>
            <a:ext cx="1250142" cy="4206240"/>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7F8FC45F-BC49-664E-B3CB-1AE8172F71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113" y="1525295"/>
            <a:ext cx="1001466" cy="4206240"/>
          </a:xfrm>
          <a:prstGeom prst="rect">
            <a:avLst/>
          </a:prstGeom>
        </p:spPr>
      </p:pic>
      <p:pic>
        <p:nvPicPr>
          <p:cNvPr id="10" name="Picture 9">
            <a:extLst>
              <a:ext uri="{FF2B5EF4-FFF2-40B4-BE49-F238E27FC236}">
                <a16:creationId xmlns:a16="http://schemas.microsoft.com/office/drawing/2014/main" id="{9135CD14-CD5A-A59B-D5B4-CF74ECDE5C4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179" b="96343" l="9728" r="89105">
                        <a14:foregroundMark x1="45914" y1="8197" x2="51751" y2="6431"/>
                        <a14:foregroundMark x1="78988" y1="60025" x2="97276" y2="88525"/>
                        <a14:foregroundMark x1="97276" y1="88525" x2="58366" y2="98991"/>
                        <a14:foregroundMark x1="58366" y1="98991" x2="19066" y2="90416"/>
                        <a14:foregroundMark x1="19066" y1="90416" x2="21012" y2="81463"/>
                        <a14:foregroundMark x1="21012" y1="81463" x2="24125" y2="79571"/>
                        <a14:foregroundMark x1="75097" y1="59016" x2="77821" y2="78689"/>
                        <a14:foregroundMark x1="77821" y1="78689" x2="52529" y2="96343"/>
                        <a14:foregroundMark x1="52529" y1="96343" x2="32685" y2="88651"/>
                        <a14:foregroundMark x1="32685" y1="88651" x2="43580" y2="81211"/>
                      </a14:backgroundRemoval>
                    </a14:imgEffect>
                  </a14:imgLayer>
                </a14:imgProps>
              </a:ext>
            </a:extLst>
          </a:blip>
          <a:stretch>
            <a:fillRect/>
          </a:stretch>
        </p:blipFill>
        <p:spPr>
          <a:xfrm>
            <a:off x="5493781" y="1603426"/>
            <a:ext cx="1363164" cy="4059715"/>
          </a:xfrm>
          <a:prstGeom prst="rect">
            <a:avLst/>
          </a:prstGeom>
        </p:spPr>
      </p:pic>
      <p:pic>
        <p:nvPicPr>
          <p:cNvPr id="13" name="Picture 12">
            <a:extLst>
              <a:ext uri="{FF2B5EF4-FFF2-40B4-BE49-F238E27FC236}">
                <a16:creationId xmlns:a16="http://schemas.microsoft.com/office/drawing/2014/main" id="{3422ABB0-E6EE-6B64-26C5-12C8615D6675}"/>
              </a:ext>
            </a:extLst>
          </p:cNvPr>
          <p:cNvPicPr>
            <a:picLocks noChangeAspect="1"/>
          </p:cNvPicPr>
          <p:nvPr/>
        </p:nvPicPr>
        <p:blipFill>
          <a:blip r:embed="rId12"/>
          <a:stretch>
            <a:fillRect/>
          </a:stretch>
        </p:blipFill>
        <p:spPr>
          <a:xfrm>
            <a:off x="3224256" y="1525295"/>
            <a:ext cx="1088222" cy="4206240"/>
          </a:xfrm>
          <a:prstGeom prst="rect">
            <a:avLst/>
          </a:prstGeom>
        </p:spPr>
      </p:pic>
      <p:sp>
        <p:nvSpPr>
          <p:cNvPr id="40" name="TextBox 39">
            <a:extLst>
              <a:ext uri="{FF2B5EF4-FFF2-40B4-BE49-F238E27FC236}">
                <a16:creationId xmlns:a16="http://schemas.microsoft.com/office/drawing/2014/main" id="{9F4442C1-4A50-7636-B234-343AF545F90C}"/>
              </a:ext>
            </a:extLst>
          </p:cNvPr>
          <p:cNvSpPr txBox="1"/>
          <p:nvPr/>
        </p:nvSpPr>
        <p:spPr>
          <a:xfrm>
            <a:off x="336521" y="6385941"/>
            <a:ext cx="1303020" cy="254044"/>
          </a:xfrm>
          <a:prstGeom prst="rect">
            <a:avLst/>
          </a:prstGeom>
          <a:noFill/>
        </p:spPr>
        <p:txBody>
          <a:bodyPr wrap="square" rtlCol="0">
            <a:spAutoFit/>
          </a:bodyPr>
          <a:lstStyle/>
          <a:p>
            <a:pPr algn="ctr" defTabSz="514338">
              <a:defRPr/>
            </a:pPr>
            <a:r>
              <a:rPr lang="en-US" sz="1051" dirty="0">
                <a:solidFill>
                  <a:prstClr val="black"/>
                </a:solidFill>
                <a:latin typeface="Arial Black" panose="020B0A04020102020204" pitchFamily="34" charset="0"/>
                <a:cs typeface="Arial" panose="020B0604020202020204" pitchFamily="34" charset="0"/>
                <a:sym typeface="Arial"/>
              </a:rPr>
              <a:t>$6-10.99</a:t>
            </a:r>
          </a:p>
        </p:txBody>
      </p:sp>
      <p:sp>
        <p:nvSpPr>
          <p:cNvPr id="41" name="TextBox 40">
            <a:extLst>
              <a:ext uri="{FF2B5EF4-FFF2-40B4-BE49-F238E27FC236}">
                <a16:creationId xmlns:a16="http://schemas.microsoft.com/office/drawing/2014/main" id="{0C3D9D94-8131-55AE-2F13-D471E25FF630}"/>
              </a:ext>
            </a:extLst>
          </p:cNvPr>
          <p:cNvSpPr txBox="1"/>
          <p:nvPr/>
        </p:nvSpPr>
        <p:spPr>
          <a:xfrm>
            <a:off x="7386649" y="6371566"/>
            <a:ext cx="1303020" cy="254044"/>
          </a:xfrm>
          <a:prstGeom prst="rect">
            <a:avLst/>
          </a:prstGeom>
          <a:noFill/>
        </p:spPr>
        <p:txBody>
          <a:bodyPr wrap="square" rtlCol="0">
            <a:spAutoFit/>
          </a:bodyPr>
          <a:lstStyle/>
          <a:p>
            <a:pPr algn="ctr" defTabSz="514338">
              <a:defRPr/>
            </a:pPr>
            <a:r>
              <a:rPr lang="en-US" sz="1051" dirty="0">
                <a:solidFill>
                  <a:prstClr val="black"/>
                </a:solidFill>
                <a:latin typeface="Arial Black" panose="020B0A04020102020204" pitchFamily="34" charset="0"/>
                <a:cs typeface="Arial" panose="020B0604020202020204" pitchFamily="34" charset="0"/>
                <a:sym typeface="Arial"/>
              </a:rPr>
              <a:t>$15-17.99</a:t>
            </a:r>
          </a:p>
        </p:txBody>
      </p:sp>
      <p:sp>
        <p:nvSpPr>
          <p:cNvPr id="48" name="Title 1">
            <a:extLst>
              <a:ext uri="{FF2B5EF4-FFF2-40B4-BE49-F238E27FC236}">
                <a16:creationId xmlns:a16="http://schemas.microsoft.com/office/drawing/2014/main" id="{549FD862-0BA8-4CBA-CC57-514606223969}"/>
              </a:ext>
            </a:extLst>
          </p:cNvPr>
          <p:cNvSpPr txBox="1">
            <a:spLocks/>
          </p:cNvSpPr>
          <p:nvPr/>
        </p:nvSpPr>
        <p:spPr>
          <a:xfrm>
            <a:off x="84260" y="222659"/>
            <a:ext cx="8918338" cy="403923"/>
          </a:xfrm>
          <a:prstGeom prst="rect">
            <a:avLst/>
          </a:prstGeom>
        </p:spPr>
        <p:txBody>
          <a:bodyPr vert="horz" lIns="68580" tIns="34291" rIns="68580" bIns="34291"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783"/>
            <a:r>
              <a:rPr lang="en-US" sz="2400" dirty="0">
                <a:solidFill>
                  <a:srgbClr val="C00000"/>
                </a:solidFill>
                <a:latin typeface="Arial Black" panose="020B0A04020102020204" pitchFamily="34" charset="0"/>
                <a:sym typeface="Arial"/>
              </a:rPr>
              <a:t>LOW CALORIE- Competitive Set</a:t>
            </a:r>
            <a:endParaRPr lang="en-US" sz="2400" dirty="0">
              <a:solidFill>
                <a:srgbClr val="C00000"/>
              </a:solidFill>
              <a:latin typeface="Calibri Light" panose="020F0302020204030204"/>
              <a:sym typeface="Arial"/>
            </a:endParaRPr>
          </a:p>
        </p:txBody>
      </p:sp>
      <p:sp>
        <p:nvSpPr>
          <p:cNvPr id="3" name="TextBox 2">
            <a:extLst>
              <a:ext uri="{FF2B5EF4-FFF2-40B4-BE49-F238E27FC236}">
                <a16:creationId xmlns:a16="http://schemas.microsoft.com/office/drawing/2014/main" id="{72F9D160-F80A-B5A6-0AA4-A4ABC06A5DC9}"/>
              </a:ext>
            </a:extLst>
          </p:cNvPr>
          <p:cNvSpPr txBox="1"/>
          <p:nvPr/>
        </p:nvSpPr>
        <p:spPr>
          <a:xfrm>
            <a:off x="4190761" y="6385941"/>
            <a:ext cx="1303020" cy="254044"/>
          </a:xfrm>
          <a:prstGeom prst="rect">
            <a:avLst/>
          </a:prstGeom>
          <a:noFill/>
        </p:spPr>
        <p:txBody>
          <a:bodyPr wrap="square" rtlCol="0">
            <a:spAutoFit/>
          </a:bodyPr>
          <a:lstStyle/>
          <a:p>
            <a:pPr algn="ctr" defTabSz="514338">
              <a:defRPr/>
            </a:pPr>
            <a:r>
              <a:rPr lang="en-US" sz="1051" dirty="0">
                <a:solidFill>
                  <a:prstClr val="black"/>
                </a:solidFill>
                <a:latin typeface="Arial Black" panose="020B0A04020102020204" pitchFamily="34" charset="0"/>
                <a:cs typeface="Arial" panose="020B0604020202020204" pitchFamily="34" charset="0"/>
                <a:sym typeface="Arial"/>
              </a:rPr>
              <a:t>$12- 14.99</a:t>
            </a:r>
          </a:p>
        </p:txBody>
      </p:sp>
      <p:pic>
        <p:nvPicPr>
          <p:cNvPr id="2" name="Picture 2">
            <a:extLst>
              <a:ext uri="{FF2B5EF4-FFF2-40B4-BE49-F238E27FC236}">
                <a16:creationId xmlns:a16="http://schemas.microsoft.com/office/drawing/2014/main" id="{D0D0D081-DDBD-1753-0BA2-85B49E30324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69953" y="60157"/>
            <a:ext cx="977800" cy="31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83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art of different types of wine&#10;&#10;Description automatically generated">
            <a:extLst>
              <a:ext uri="{FF2B5EF4-FFF2-40B4-BE49-F238E27FC236}">
                <a16:creationId xmlns:a16="http://schemas.microsoft.com/office/drawing/2014/main" id="{5F0EE68E-C848-CB23-2EA7-C467926B2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9" y="1292352"/>
            <a:ext cx="9069131" cy="4966766"/>
          </a:xfrm>
          <a:prstGeom prst="rect">
            <a:avLst/>
          </a:prstGeom>
        </p:spPr>
      </p:pic>
      <p:sp>
        <p:nvSpPr>
          <p:cNvPr id="3" name="Title 1">
            <a:extLst>
              <a:ext uri="{FF2B5EF4-FFF2-40B4-BE49-F238E27FC236}">
                <a16:creationId xmlns:a16="http://schemas.microsoft.com/office/drawing/2014/main" id="{C093E929-4032-DA87-FB94-DC7523F25C1F}"/>
              </a:ext>
            </a:extLst>
          </p:cNvPr>
          <p:cNvSpPr txBox="1">
            <a:spLocks/>
          </p:cNvSpPr>
          <p:nvPr/>
        </p:nvSpPr>
        <p:spPr>
          <a:xfrm>
            <a:off x="364110" y="888429"/>
            <a:ext cx="8415779" cy="403923"/>
          </a:xfrm>
          <a:prstGeom prst="rect">
            <a:avLst/>
          </a:prstGeom>
        </p:spPr>
        <p:txBody>
          <a:bodyPr vert="horz" lIns="68580" tIns="34291" rIns="68580" bIns="34291"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783"/>
            <a:r>
              <a:rPr lang="en-US" sz="2400" dirty="0">
                <a:solidFill>
                  <a:srgbClr val="C00000"/>
                </a:solidFill>
                <a:latin typeface="Arial Black" panose="020B0A04020102020204" pitchFamily="34" charset="0"/>
                <a:sym typeface="Arial"/>
              </a:rPr>
              <a:t>Osmosis: The Best “Better for You” Wines</a:t>
            </a:r>
            <a:r>
              <a:rPr lang="en-US" sz="2400" baseline="30000" dirty="0">
                <a:solidFill>
                  <a:srgbClr val="C00000"/>
                </a:solidFill>
                <a:latin typeface="Arial Black" panose="020B0A04020102020204" pitchFamily="34" charset="0"/>
                <a:sym typeface="Arial"/>
              </a:rPr>
              <a:t>® </a:t>
            </a:r>
          </a:p>
          <a:p>
            <a:pPr defTabSz="685783"/>
            <a:r>
              <a:rPr lang="en-US" sz="2400" dirty="0">
                <a:solidFill>
                  <a:srgbClr val="C00000"/>
                </a:solidFill>
                <a:latin typeface="Arial Black" panose="020B0A04020102020204" pitchFamily="34" charset="0"/>
                <a:sym typeface="Arial"/>
              </a:rPr>
              <a:t>Why?  (1) We check all the boxes</a:t>
            </a:r>
            <a:endParaRPr lang="en-US" sz="2400" baseline="30000" dirty="0">
              <a:solidFill>
                <a:srgbClr val="C00000"/>
              </a:solidFill>
              <a:latin typeface="Calibri Light" panose="020F0302020204030204"/>
              <a:sym typeface="Arial"/>
            </a:endParaRPr>
          </a:p>
          <a:p>
            <a:pPr defTabSz="685783"/>
            <a:endParaRPr lang="en-US" sz="2400" baseline="30000" dirty="0">
              <a:solidFill>
                <a:srgbClr val="C00000"/>
              </a:solidFill>
              <a:latin typeface="Calibri Light" panose="020F0302020204030204"/>
              <a:sym typeface="Arial"/>
            </a:endParaRPr>
          </a:p>
        </p:txBody>
      </p:sp>
      <p:pic>
        <p:nvPicPr>
          <p:cNvPr id="4" name="Picture 2">
            <a:extLst>
              <a:ext uri="{FF2B5EF4-FFF2-40B4-BE49-F238E27FC236}">
                <a16:creationId xmlns:a16="http://schemas.microsoft.com/office/drawing/2014/main" id="{7E641845-5499-23C6-A3F2-7E01C722D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953" y="60157"/>
            <a:ext cx="977800" cy="31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929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art of different types of wine&#10;&#10;Description automatically generated">
            <a:extLst>
              <a:ext uri="{FF2B5EF4-FFF2-40B4-BE49-F238E27FC236}">
                <a16:creationId xmlns:a16="http://schemas.microsoft.com/office/drawing/2014/main" id="{3B7910DF-30AF-D8C3-67DC-B0FFE070BF39}"/>
              </a:ext>
            </a:extLst>
          </p:cNvPr>
          <p:cNvPicPr>
            <a:picLocks noChangeAspect="1"/>
          </p:cNvPicPr>
          <p:nvPr/>
        </p:nvPicPr>
        <p:blipFill rotWithShape="1">
          <a:blip r:embed="rId2">
            <a:extLst>
              <a:ext uri="{28A0092B-C50C-407E-A947-70E740481C1C}">
                <a14:useLocalDpi xmlns:a14="http://schemas.microsoft.com/office/drawing/2010/main" val="0"/>
              </a:ext>
            </a:extLst>
          </a:blip>
          <a:srcRect l="4096" t="3716" r="3595"/>
          <a:stretch/>
        </p:blipFill>
        <p:spPr>
          <a:xfrm>
            <a:off x="909320" y="1350780"/>
            <a:ext cx="7325360" cy="5447063"/>
          </a:xfrm>
          <a:prstGeom prst="rect">
            <a:avLst/>
          </a:prstGeom>
        </p:spPr>
      </p:pic>
      <p:sp>
        <p:nvSpPr>
          <p:cNvPr id="6" name="Title 1">
            <a:extLst>
              <a:ext uri="{FF2B5EF4-FFF2-40B4-BE49-F238E27FC236}">
                <a16:creationId xmlns:a16="http://schemas.microsoft.com/office/drawing/2014/main" id="{FC3BDF05-30F5-2C08-0153-BDA6D61C9E55}"/>
              </a:ext>
            </a:extLst>
          </p:cNvPr>
          <p:cNvSpPr txBox="1">
            <a:spLocks/>
          </p:cNvSpPr>
          <p:nvPr/>
        </p:nvSpPr>
        <p:spPr>
          <a:xfrm>
            <a:off x="42421" y="1060418"/>
            <a:ext cx="9059158" cy="403923"/>
          </a:xfrm>
          <a:prstGeom prst="rect">
            <a:avLst/>
          </a:prstGeom>
        </p:spPr>
        <p:txBody>
          <a:bodyPr vert="horz" lIns="68580" tIns="34291" rIns="68580" bIns="34291"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783"/>
            <a:r>
              <a:rPr lang="en-US" sz="2400" dirty="0">
                <a:solidFill>
                  <a:srgbClr val="C00000"/>
                </a:solidFill>
                <a:latin typeface="Arial Black" panose="020B0A04020102020204" pitchFamily="34" charset="0"/>
                <a:sym typeface="Arial"/>
              </a:rPr>
              <a:t>Osmosis: The Best “Better for You” Wines</a:t>
            </a:r>
            <a:r>
              <a:rPr lang="en-US" sz="2400" baseline="30000" dirty="0">
                <a:solidFill>
                  <a:srgbClr val="C00000"/>
                </a:solidFill>
                <a:latin typeface="Arial Black" panose="020B0A04020102020204" pitchFamily="34" charset="0"/>
                <a:sym typeface="Arial"/>
              </a:rPr>
              <a:t>® </a:t>
            </a:r>
          </a:p>
          <a:p>
            <a:pPr defTabSz="685783"/>
            <a:r>
              <a:rPr lang="en-US" sz="2400" dirty="0">
                <a:solidFill>
                  <a:srgbClr val="C00000"/>
                </a:solidFill>
                <a:latin typeface="Arial Black" panose="020B0A04020102020204" pitchFamily="34" charset="0"/>
                <a:sym typeface="Arial"/>
              </a:rPr>
              <a:t>Why?  (1) We check all the boxes</a:t>
            </a:r>
            <a:endParaRPr lang="en-US" sz="2400" baseline="30000" dirty="0">
              <a:solidFill>
                <a:srgbClr val="C00000"/>
              </a:solidFill>
              <a:latin typeface="Calibri Light" panose="020F0302020204030204"/>
              <a:sym typeface="Arial"/>
            </a:endParaRPr>
          </a:p>
          <a:p>
            <a:pPr defTabSz="685783"/>
            <a:endParaRPr lang="en-US" sz="2400" baseline="30000" dirty="0">
              <a:solidFill>
                <a:srgbClr val="C00000"/>
              </a:solidFill>
              <a:latin typeface="Calibri Light" panose="020F0302020204030204"/>
              <a:sym typeface="Arial"/>
            </a:endParaRPr>
          </a:p>
        </p:txBody>
      </p:sp>
      <p:pic>
        <p:nvPicPr>
          <p:cNvPr id="2" name="Picture 2">
            <a:extLst>
              <a:ext uri="{FF2B5EF4-FFF2-40B4-BE49-F238E27FC236}">
                <a16:creationId xmlns:a16="http://schemas.microsoft.com/office/drawing/2014/main" id="{7AFF4ABC-592D-A726-C74A-809DC2340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953" y="60157"/>
            <a:ext cx="977800" cy="31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079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C3BDF05-30F5-2C08-0153-BDA6D61C9E55}"/>
              </a:ext>
            </a:extLst>
          </p:cNvPr>
          <p:cNvSpPr txBox="1">
            <a:spLocks/>
          </p:cNvSpPr>
          <p:nvPr/>
        </p:nvSpPr>
        <p:spPr>
          <a:xfrm>
            <a:off x="141402" y="1137836"/>
            <a:ext cx="8700940" cy="403923"/>
          </a:xfrm>
          <a:prstGeom prst="rect">
            <a:avLst/>
          </a:prstGeom>
        </p:spPr>
        <p:txBody>
          <a:bodyPr vert="horz" lIns="68580" tIns="34291" rIns="68580" bIns="34291"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783"/>
            <a:r>
              <a:rPr lang="en-US" sz="2400" dirty="0">
                <a:solidFill>
                  <a:srgbClr val="C00000"/>
                </a:solidFill>
                <a:latin typeface="Arial Black" panose="020B0A04020102020204" pitchFamily="34" charset="0"/>
                <a:sym typeface="Arial"/>
              </a:rPr>
              <a:t>Osmosis: The Best “Better for You” Wines</a:t>
            </a:r>
            <a:r>
              <a:rPr lang="en-US" sz="2400" baseline="30000" dirty="0">
                <a:solidFill>
                  <a:srgbClr val="C00000"/>
                </a:solidFill>
                <a:latin typeface="Arial Black" panose="020B0A04020102020204" pitchFamily="34" charset="0"/>
                <a:sym typeface="Arial"/>
              </a:rPr>
              <a:t> </a:t>
            </a:r>
            <a:r>
              <a:rPr lang="en-US" sz="2400" dirty="0">
                <a:solidFill>
                  <a:srgbClr val="C00000"/>
                </a:solidFill>
                <a:latin typeface="Arial Black" panose="020B0A04020102020204" pitchFamily="34" charset="0"/>
                <a:sym typeface="Arial"/>
              </a:rPr>
              <a:t>Why? (2) We Taste the Best</a:t>
            </a:r>
            <a:endParaRPr lang="en-US" sz="2400" baseline="30000" dirty="0">
              <a:solidFill>
                <a:srgbClr val="C00000"/>
              </a:solidFill>
              <a:latin typeface="Calibri Light" panose="020F0302020204030204"/>
              <a:sym typeface="Arial"/>
            </a:endParaRPr>
          </a:p>
          <a:p>
            <a:pPr defTabSz="685783"/>
            <a:endParaRPr lang="en-US" sz="2800" baseline="30000" dirty="0">
              <a:solidFill>
                <a:srgbClr val="C00000"/>
              </a:solidFill>
              <a:latin typeface="Calibri Light" panose="020F0302020204030204"/>
              <a:sym typeface="Arial"/>
            </a:endParaRPr>
          </a:p>
        </p:txBody>
      </p:sp>
      <p:pic>
        <p:nvPicPr>
          <p:cNvPr id="3" name="Picture 2">
            <a:extLst>
              <a:ext uri="{FF2B5EF4-FFF2-40B4-BE49-F238E27FC236}">
                <a16:creationId xmlns:a16="http://schemas.microsoft.com/office/drawing/2014/main" id="{829498A4-A886-87BB-511F-66545D33D1A6}"/>
              </a:ext>
            </a:extLst>
          </p:cNvPr>
          <p:cNvPicPr>
            <a:picLocks noChangeAspect="1"/>
          </p:cNvPicPr>
          <p:nvPr/>
        </p:nvPicPr>
        <p:blipFill rotWithShape="1">
          <a:blip r:embed="rId2"/>
          <a:srcRect l="6105" b="5378"/>
          <a:stretch/>
        </p:blipFill>
        <p:spPr>
          <a:xfrm>
            <a:off x="1487079" y="1269812"/>
            <a:ext cx="6169842" cy="5232265"/>
          </a:xfrm>
          <a:prstGeom prst="rect">
            <a:avLst/>
          </a:prstGeom>
        </p:spPr>
      </p:pic>
      <p:pic>
        <p:nvPicPr>
          <p:cNvPr id="2" name="Picture 2">
            <a:extLst>
              <a:ext uri="{FF2B5EF4-FFF2-40B4-BE49-F238E27FC236}">
                <a16:creationId xmlns:a16="http://schemas.microsoft.com/office/drawing/2014/main" id="{BA43EB2E-DAA3-CC06-E103-D3E79C9B7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953" y="60157"/>
            <a:ext cx="977800" cy="31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74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C3BDF05-30F5-2C08-0153-BDA6D61C9E55}"/>
              </a:ext>
            </a:extLst>
          </p:cNvPr>
          <p:cNvSpPr txBox="1">
            <a:spLocks/>
          </p:cNvSpPr>
          <p:nvPr/>
        </p:nvSpPr>
        <p:spPr>
          <a:xfrm>
            <a:off x="439276" y="951761"/>
            <a:ext cx="7967700" cy="403923"/>
          </a:xfrm>
          <a:prstGeom prst="rect">
            <a:avLst/>
          </a:prstGeom>
        </p:spPr>
        <p:txBody>
          <a:bodyPr vert="horz" lIns="68580" tIns="34291" rIns="68580" bIns="34291"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783"/>
            <a:r>
              <a:rPr lang="en-US" sz="2400" dirty="0">
                <a:solidFill>
                  <a:srgbClr val="C00000"/>
                </a:solidFill>
                <a:latin typeface="Arial Black" panose="020B0A04020102020204" pitchFamily="34" charset="0"/>
                <a:sym typeface="Arial"/>
              </a:rPr>
              <a:t>Osmosis: The Best “Better for You” Wines 100% Taste – How We Made Osmosis</a:t>
            </a:r>
            <a:endParaRPr lang="en-US" sz="2400" baseline="30000" dirty="0">
              <a:solidFill>
                <a:srgbClr val="C00000"/>
              </a:solidFill>
              <a:latin typeface="Calibri Light" panose="020F0302020204030204"/>
              <a:sym typeface="Arial"/>
            </a:endParaRPr>
          </a:p>
          <a:p>
            <a:pPr algn="l" defTabSz="685783"/>
            <a:endParaRPr lang="en-US" sz="2400" baseline="30000" dirty="0">
              <a:solidFill>
                <a:srgbClr val="C00000"/>
              </a:solidFill>
              <a:latin typeface="Calibri Light" panose="020F0302020204030204"/>
              <a:sym typeface="Arial"/>
            </a:endParaRPr>
          </a:p>
        </p:txBody>
      </p:sp>
      <p:sp>
        <p:nvSpPr>
          <p:cNvPr id="4" name="Content Placeholder 3">
            <a:extLst>
              <a:ext uri="{FF2B5EF4-FFF2-40B4-BE49-F238E27FC236}">
                <a16:creationId xmlns:a16="http://schemas.microsoft.com/office/drawing/2014/main" id="{42C8D814-F0BE-E062-E541-C454E0A444F5}"/>
              </a:ext>
            </a:extLst>
          </p:cNvPr>
          <p:cNvSpPr>
            <a:spLocks noGrp="1"/>
          </p:cNvSpPr>
          <p:nvPr>
            <p:ph idx="1"/>
          </p:nvPr>
        </p:nvSpPr>
        <p:spPr>
          <a:xfrm>
            <a:off x="643305" y="1355684"/>
            <a:ext cx="8404448" cy="3079449"/>
          </a:xfrm>
        </p:spPr>
        <p:txBody>
          <a:bodyPr/>
          <a:lstStyle/>
          <a:p>
            <a:pPr marL="0" indent="0">
              <a:buNone/>
            </a:pPr>
            <a:r>
              <a:rPr lang="en-US" dirty="0">
                <a:solidFill>
                  <a:schemeClr val="tx1"/>
                </a:solidFill>
                <a:latin typeface="Arial Black" panose="020B0A04020102020204" pitchFamily="34" charset="0"/>
              </a:rPr>
              <a:t>Osmosis Wines are:</a:t>
            </a:r>
          </a:p>
          <a:p>
            <a:pPr marL="0" indent="0">
              <a:buNone/>
            </a:pPr>
            <a:endParaRPr lang="en-US" sz="800" dirty="0">
              <a:solidFill>
                <a:schemeClr val="tx1"/>
              </a:solidFill>
              <a:latin typeface="Arial Black" panose="020B0A04020102020204" pitchFamily="34" charset="0"/>
            </a:endParaRPr>
          </a:p>
          <a:p>
            <a:pPr marL="0" indent="0">
              <a:buNone/>
            </a:pPr>
            <a:r>
              <a:rPr lang="en-US" b="1" dirty="0">
                <a:solidFill>
                  <a:srgbClr val="C00000"/>
                </a:solidFill>
                <a:latin typeface="Arial Black" panose="020B0A04020102020204" pitchFamily="34" charset="0"/>
              </a:rPr>
              <a:t>Estate</a:t>
            </a:r>
            <a:r>
              <a:rPr lang="en-US" dirty="0">
                <a:solidFill>
                  <a:srgbClr val="C00000"/>
                </a:solidFill>
                <a:latin typeface="Arial Black" panose="020B0A04020102020204" pitchFamily="34" charset="0"/>
              </a:rPr>
              <a:t> </a:t>
            </a:r>
            <a:r>
              <a:rPr lang="en-US" dirty="0">
                <a:solidFill>
                  <a:schemeClr val="tx1"/>
                </a:solidFill>
                <a:latin typeface="+mj-lt"/>
              </a:rPr>
              <a:t>grown from </a:t>
            </a:r>
            <a:r>
              <a:rPr lang="en-US" b="1" dirty="0">
                <a:solidFill>
                  <a:srgbClr val="C00000"/>
                </a:solidFill>
                <a:latin typeface="Arial Black" panose="020B0A04020102020204" pitchFamily="34" charset="0"/>
              </a:rPr>
              <a:t>Family</a:t>
            </a:r>
            <a:r>
              <a:rPr lang="en-US" dirty="0">
                <a:solidFill>
                  <a:schemeClr val="tx1"/>
                </a:solidFill>
                <a:latin typeface="+mj-lt"/>
              </a:rPr>
              <a:t>-owned, </a:t>
            </a:r>
            <a:r>
              <a:rPr lang="en-US" b="1" dirty="0">
                <a:solidFill>
                  <a:srgbClr val="C00000"/>
                </a:solidFill>
                <a:latin typeface="Arial Black" panose="020B0A04020102020204" pitchFamily="34" charset="0"/>
              </a:rPr>
              <a:t>Sustainable</a:t>
            </a:r>
            <a:r>
              <a:rPr lang="en-US" dirty="0">
                <a:solidFill>
                  <a:schemeClr val="tx1"/>
                </a:solidFill>
                <a:latin typeface="+mj-lt"/>
              </a:rPr>
              <a:t> vineyards located in the </a:t>
            </a:r>
          </a:p>
          <a:p>
            <a:pPr marL="0" indent="0">
              <a:buNone/>
            </a:pPr>
            <a:r>
              <a:rPr lang="en-US" b="1" dirty="0">
                <a:solidFill>
                  <a:srgbClr val="C00000"/>
                </a:solidFill>
                <a:latin typeface="Arial Black" panose="020B0A04020102020204" pitchFamily="34" charset="0"/>
              </a:rPr>
              <a:t>High-altitude</a:t>
            </a:r>
            <a:r>
              <a:rPr lang="en-US" dirty="0">
                <a:solidFill>
                  <a:schemeClr val="tx1"/>
                </a:solidFill>
                <a:latin typeface="+mj-lt"/>
              </a:rPr>
              <a:t> terroir of the foothills of the Andes Mountains in Mendoza, Argentina.</a:t>
            </a:r>
          </a:p>
          <a:p>
            <a:pPr marL="0" indent="0">
              <a:buNone/>
            </a:pPr>
            <a:endParaRPr lang="en-US" sz="800" b="1" dirty="0">
              <a:solidFill>
                <a:schemeClr val="tx1"/>
              </a:solidFill>
              <a:latin typeface="+mj-lt"/>
            </a:endParaRPr>
          </a:p>
          <a:p>
            <a:pPr marL="0" indent="0">
              <a:buNone/>
            </a:pPr>
            <a:r>
              <a:rPr lang="en-US" dirty="0">
                <a:solidFill>
                  <a:schemeClr val="tx1"/>
                </a:solidFill>
                <a:latin typeface="+mj-lt"/>
              </a:rPr>
              <a:t>The Sauvignon Blanc is </a:t>
            </a:r>
            <a:r>
              <a:rPr lang="en-US" dirty="0">
                <a:solidFill>
                  <a:srgbClr val="C00000"/>
                </a:solidFill>
                <a:latin typeface="Arial Black" panose="020B0A04020102020204" pitchFamily="34" charset="0"/>
              </a:rPr>
              <a:t>Hand harvested </a:t>
            </a:r>
            <a:r>
              <a:rPr lang="en-US" dirty="0">
                <a:solidFill>
                  <a:schemeClr val="tx1"/>
                </a:solidFill>
                <a:latin typeface="+mj-lt"/>
              </a:rPr>
              <a:t>and picked at 3 different stages then blended:</a:t>
            </a:r>
          </a:p>
          <a:p>
            <a:pPr marL="285750" indent="-285750">
              <a:buFont typeface="Arial" panose="020B0604020202020204" pitchFamily="34" charset="0"/>
              <a:buChar char="•"/>
            </a:pPr>
            <a:r>
              <a:rPr lang="en-US" b="1" dirty="0">
                <a:solidFill>
                  <a:srgbClr val="C00000"/>
                </a:solidFill>
                <a:latin typeface="Arial Black" panose="020B0A04020102020204" pitchFamily="34" charset="0"/>
              </a:rPr>
              <a:t>Early</a:t>
            </a:r>
            <a:r>
              <a:rPr lang="en-US" dirty="0">
                <a:solidFill>
                  <a:srgbClr val="C00000"/>
                </a:solidFill>
                <a:latin typeface="Arial Black" panose="020B0A04020102020204" pitchFamily="34" charset="0"/>
              </a:rPr>
              <a:t> Harvest </a:t>
            </a:r>
            <a:r>
              <a:rPr lang="en-US" dirty="0">
                <a:solidFill>
                  <a:schemeClr val="tx1"/>
                </a:solidFill>
                <a:latin typeface="+mj-lt"/>
              </a:rPr>
              <a:t>= lower alcohol and bright acidity</a:t>
            </a:r>
          </a:p>
          <a:p>
            <a:pPr marL="285750" indent="-285750">
              <a:buFont typeface="Arial" panose="020B0604020202020204" pitchFamily="34" charset="0"/>
              <a:buChar char="•"/>
            </a:pPr>
            <a:r>
              <a:rPr lang="en-US" b="1" dirty="0">
                <a:solidFill>
                  <a:srgbClr val="C00000"/>
                </a:solidFill>
                <a:latin typeface="Arial Black" panose="020B0A04020102020204" pitchFamily="34" charset="0"/>
              </a:rPr>
              <a:t>Middle</a:t>
            </a:r>
            <a:r>
              <a:rPr lang="en-US" dirty="0">
                <a:solidFill>
                  <a:srgbClr val="C00000"/>
                </a:solidFill>
                <a:latin typeface="Arial Black" panose="020B0A04020102020204" pitchFamily="34" charset="0"/>
              </a:rPr>
              <a:t> Harvest </a:t>
            </a:r>
            <a:r>
              <a:rPr lang="en-US" dirty="0">
                <a:solidFill>
                  <a:schemeClr val="tx1"/>
                </a:solidFill>
                <a:latin typeface="+mj-lt"/>
              </a:rPr>
              <a:t>= floral and fruit notes</a:t>
            </a:r>
          </a:p>
          <a:p>
            <a:pPr marL="285750" indent="-285750">
              <a:buFont typeface="Arial" panose="020B0604020202020204" pitchFamily="34" charset="0"/>
              <a:buChar char="•"/>
            </a:pPr>
            <a:r>
              <a:rPr lang="en-US" b="1" dirty="0">
                <a:solidFill>
                  <a:srgbClr val="C00000"/>
                </a:solidFill>
                <a:latin typeface="Arial Black" panose="020B0A04020102020204" pitchFamily="34" charset="0"/>
              </a:rPr>
              <a:t>Later</a:t>
            </a:r>
            <a:r>
              <a:rPr lang="en-US" dirty="0">
                <a:solidFill>
                  <a:srgbClr val="C00000"/>
                </a:solidFill>
                <a:latin typeface="Arial Black" panose="020B0A04020102020204" pitchFamily="34" charset="0"/>
              </a:rPr>
              <a:t> Harvest </a:t>
            </a:r>
            <a:r>
              <a:rPr lang="en-US" dirty="0">
                <a:solidFill>
                  <a:schemeClr val="tx1"/>
                </a:solidFill>
                <a:latin typeface="+mj-lt"/>
              </a:rPr>
              <a:t>= concentrated, ripe, round flavors</a:t>
            </a:r>
          </a:p>
          <a:p>
            <a:pPr marL="0" indent="0">
              <a:buNone/>
            </a:pPr>
            <a:endParaRPr lang="en-US" sz="800" dirty="0">
              <a:solidFill>
                <a:schemeClr val="tx1"/>
              </a:solidFill>
              <a:latin typeface="+mj-lt"/>
            </a:endParaRPr>
          </a:p>
          <a:p>
            <a:pPr marL="0" indent="0">
              <a:buNone/>
            </a:pPr>
            <a:r>
              <a:rPr lang="en-US" dirty="0">
                <a:solidFill>
                  <a:schemeClr val="tx1"/>
                </a:solidFill>
                <a:latin typeface="+mj-lt"/>
              </a:rPr>
              <a:t>The vineyards and winery are </a:t>
            </a:r>
            <a:r>
              <a:rPr lang="en-US" dirty="0">
                <a:solidFill>
                  <a:srgbClr val="C00000"/>
                </a:solidFill>
                <a:latin typeface="Arial Black" panose="020B0A04020102020204" pitchFamily="34" charset="0"/>
              </a:rPr>
              <a:t>woman-owned and woman-run</a:t>
            </a:r>
            <a:r>
              <a:rPr lang="en-US" dirty="0">
                <a:solidFill>
                  <a:schemeClr val="tx1"/>
                </a:solidFill>
                <a:latin typeface="+mj-lt"/>
              </a:rPr>
              <a:t>.</a:t>
            </a:r>
            <a:endParaRPr lang="en-US" dirty="0"/>
          </a:p>
        </p:txBody>
      </p:sp>
      <p:pic>
        <p:nvPicPr>
          <p:cNvPr id="14" name="Picture 13" descr="A bottle of wine and two glasses on a table&#10;&#10;Description automatically generated">
            <a:extLst>
              <a:ext uri="{FF2B5EF4-FFF2-40B4-BE49-F238E27FC236}">
                <a16:creationId xmlns:a16="http://schemas.microsoft.com/office/drawing/2014/main" id="{A5B4DBA6-92DE-7C39-D9D4-E030EA88B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76" y="4914248"/>
            <a:ext cx="2499957" cy="1666638"/>
          </a:xfrm>
          <a:prstGeom prst="rect">
            <a:avLst/>
          </a:prstGeom>
        </p:spPr>
      </p:pic>
      <p:pic>
        <p:nvPicPr>
          <p:cNvPr id="16" name="Picture 15" descr="A vineyard with mountains in the background&#10;&#10;Description automatically generated">
            <a:extLst>
              <a:ext uri="{FF2B5EF4-FFF2-40B4-BE49-F238E27FC236}">
                <a16:creationId xmlns:a16="http://schemas.microsoft.com/office/drawing/2014/main" id="{D98757B2-F20E-0C1B-F730-5408D60C5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457" y="5117846"/>
            <a:ext cx="1950720" cy="1463040"/>
          </a:xfrm>
          <a:prstGeom prst="rect">
            <a:avLst/>
          </a:prstGeom>
        </p:spPr>
      </p:pic>
      <p:pic>
        <p:nvPicPr>
          <p:cNvPr id="18" name="Picture 17" descr="A snowy mountain range in the distance&#10;&#10;Description automatically generated">
            <a:extLst>
              <a:ext uri="{FF2B5EF4-FFF2-40B4-BE49-F238E27FC236}">
                <a16:creationId xmlns:a16="http://schemas.microsoft.com/office/drawing/2014/main" id="{FCAEDACB-407C-AA32-651A-9EEC5D24A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3004" y="5117846"/>
            <a:ext cx="1950720" cy="1463040"/>
          </a:xfrm>
          <a:prstGeom prst="rect">
            <a:avLst/>
          </a:prstGeom>
        </p:spPr>
      </p:pic>
      <p:pic>
        <p:nvPicPr>
          <p:cNvPr id="24" name="Picture 23" descr="Two bottles of wine on a table&#10;&#10;Description automatically generated">
            <a:extLst>
              <a:ext uri="{FF2B5EF4-FFF2-40B4-BE49-F238E27FC236}">
                <a16:creationId xmlns:a16="http://schemas.microsoft.com/office/drawing/2014/main" id="{B6B585FB-D7B6-5CF3-6375-BCDF7F9268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060" y="5117846"/>
            <a:ext cx="1221760" cy="1463040"/>
          </a:xfrm>
          <a:prstGeom prst="rect">
            <a:avLst/>
          </a:prstGeom>
        </p:spPr>
      </p:pic>
      <p:pic>
        <p:nvPicPr>
          <p:cNvPr id="2" name="Picture 2">
            <a:extLst>
              <a:ext uri="{FF2B5EF4-FFF2-40B4-BE49-F238E27FC236}">
                <a16:creationId xmlns:a16="http://schemas.microsoft.com/office/drawing/2014/main" id="{44CECA96-EF7B-E2EF-8E5B-C3D01AB9A9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9953" y="60157"/>
            <a:ext cx="977800" cy="31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791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6BB36-9923-4440-B19C-994EE88164B1}"/>
              </a:ext>
            </a:extLst>
          </p:cNvPr>
          <p:cNvSpPr>
            <a:spLocks noGrp="1"/>
          </p:cNvSpPr>
          <p:nvPr>
            <p:ph type="title"/>
          </p:nvPr>
        </p:nvSpPr>
        <p:spPr>
          <a:xfrm>
            <a:off x="73545" y="295123"/>
            <a:ext cx="8895425" cy="994172"/>
          </a:xfrm>
        </p:spPr>
        <p:txBody>
          <a:bodyPr/>
          <a:lstStyle/>
          <a:p>
            <a:pPr algn="ctr"/>
            <a:r>
              <a:rPr lang="en-US" sz="2400" dirty="0">
                <a:solidFill>
                  <a:srgbClr val="C00000"/>
                </a:solidFill>
                <a:latin typeface="Arial Black" panose="020B0A04020102020204" pitchFamily="34" charset="0"/>
              </a:rPr>
              <a:t>OSMOSIS- Point of Sale</a:t>
            </a:r>
          </a:p>
        </p:txBody>
      </p:sp>
      <p:pic>
        <p:nvPicPr>
          <p:cNvPr id="13" name="Picture 12" descr="Text, calendar&#10;&#10;Description automatically generated">
            <a:extLst>
              <a:ext uri="{FF2B5EF4-FFF2-40B4-BE49-F238E27FC236}">
                <a16:creationId xmlns:a16="http://schemas.microsoft.com/office/drawing/2014/main" id="{06777FF6-BF32-4E27-8C40-31F8FD7F5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256" y="2208857"/>
            <a:ext cx="1991325" cy="3216746"/>
          </a:xfrm>
          <a:prstGeom prst="rect">
            <a:avLst/>
          </a:prstGeom>
        </p:spPr>
      </p:pic>
      <p:pic>
        <p:nvPicPr>
          <p:cNvPr id="16" name="Picture 15" descr="A picture containing qr code&#10;&#10;Description automatically generated">
            <a:extLst>
              <a:ext uri="{FF2B5EF4-FFF2-40B4-BE49-F238E27FC236}">
                <a16:creationId xmlns:a16="http://schemas.microsoft.com/office/drawing/2014/main" id="{405FAE83-F27D-486E-B4B5-0695D1B1A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99" y="2457414"/>
            <a:ext cx="2063407" cy="2588893"/>
          </a:xfrm>
          <a:prstGeom prst="rect">
            <a:avLst/>
          </a:prstGeom>
        </p:spPr>
      </p:pic>
      <p:pic>
        <p:nvPicPr>
          <p:cNvPr id="19" name="Picture 18" descr="A picture containing text, electronics&#10;&#10;Description automatically generated">
            <a:extLst>
              <a:ext uri="{FF2B5EF4-FFF2-40B4-BE49-F238E27FC236}">
                <a16:creationId xmlns:a16="http://schemas.microsoft.com/office/drawing/2014/main" id="{D39F4A39-BB73-40C3-8F5E-DF95FCF75A50}"/>
              </a:ext>
            </a:extLst>
          </p:cNvPr>
          <p:cNvPicPr>
            <a:picLocks noChangeAspect="1"/>
          </p:cNvPicPr>
          <p:nvPr/>
        </p:nvPicPr>
        <p:blipFill rotWithShape="1">
          <a:blip r:embed="rId5">
            <a:extLst>
              <a:ext uri="{28A0092B-C50C-407E-A947-70E740481C1C}">
                <a14:useLocalDpi xmlns:a14="http://schemas.microsoft.com/office/drawing/2010/main" val="0"/>
              </a:ext>
            </a:extLst>
          </a:blip>
          <a:srcRect l="30319" t="1018" r="15985" b="2704"/>
          <a:stretch/>
        </p:blipFill>
        <p:spPr>
          <a:xfrm>
            <a:off x="3684119" y="1181569"/>
            <a:ext cx="3033782" cy="5439807"/>
          </a:xfrm>
          <a:prstGeom prst="rect">
            <a:avLst/>
          </a:prstGeom>
        </p:spPr>
      </p:pic>
      <p:pic>
        <p:nvPicPr>
          <p:cNvPr id="25" name="Picture 24" descr="A picture containing text, bottle, indoor, shelf&#10;&#10;Description automatically generated">
            <a:extLst>
              <a:ext uri="{FF2B5EF4-FFF2-40B4-BE49-F238E27FC236}">
                <a16:creationId xmlns:a16="http://schemas.microsoft.com/office/drawing/2014/main" id="{B45B1D90-2E0F-489E-A029-65FABDAD73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5965" y="4215767"/>
            <a:ext cx="1619435" cy="1209836"/>
          </a:xfrm>
          <a:prstGeom prst="rect">
            <a:avLst/>
          </a:prstGeom>
        </p:spPr>
      </p:pic>
      <p:pic>
        <p:nvPicPr>
          <p:cNvPr id="4" name="Picture 3" descr="Timeline&#10;&#10;Description automatically generated">
            <a:extLst>
              <a:ext uri="{FF2B5EF4-FFF2-40B4-BE49-F238E27FC236}">
                <a16:creationId xmlns:a16="http://schemas.microsoft.com/office/drawing/2014/main" id="{56379855-2FBC-465C-9F3F-D060F10BB4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4881">
            <a:off x="7489168" y="2166926"/>
            <a:ext cx="1098644" cy="1414865"/>
          </a:xfrm>
          <a:prstGeom prst="rect">
            <a:avLst/>
          </a:prstGeom>
          <a:ln w="3175"/>
        </p:spPr>
        <p:style>
          <a:lnRef idx="2">
            <a:schemeClr val="dk1"/>
          </a:lnRef>
          <a:fillRef idx="1">
            <a:schemeClr val="lt1"/>
          </a:fillRef>
          <a:effectRef idx="0">
            <a:schemeClr val="dk1"/>
          </a:effectRef>
          <a:fontRef idx="minor">
            <a:schemeClr val="dk1"/>
          </a:fontRef>
        </p:style>
      </p:pic>
      <p:pic>
        <p:nvPicPr>
          <p:cNvPr id="6" name="Picture 5" descr="Text&#10;&#10;Description automatically generated with medium confidence">
            <a:extLst>
              <a:ext uri="{FF2B5EF4-FFF2-40B4-BE49-F238E27FC236}">
                <a16:creationId xmlns:a16="http://schemas.microsoft.com/office/drawing/2014/main" id="{979588B1-5B89-4E0C-803A-D5C499B398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60000">
            <a:off x="6017416" y="2120736"/>
            <a:ext cx="1069823" cy="1382297"/>
          </a:xfrm>
          <a:prstGeom prst="rect">
            <a:avLst/>
          </a:prstGeom>
          <a:ln w="3175"/>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4EE9DF3C-BD63-4666-842D-AD411637D6D9}"/>
              </a:ext>
            </a:extLst>
          </p:cNvPr>
          <p:cNvSpPr txBox="1"/>
          <p:nvPr/>
        </p:nvSpPr>
        <p:spPr>
          <a:xfrm>
            <a:off x="6495482" y="1670129"/>
            <a:ext cx="1828800" cy="731520"/>
          </a:xfrm>
          <a:prstGeom prst="rect">
            <a:avLst/>
          </a:prstGeom>
          <a:noFill/>
        </p:spPr>
        <p:txBody>
          <a:bodyPr wrap="square" rtlCol="0">
            <a:spAutoFit/>
          </a:bodyPr>
          <a:lstStyle/>
          <a:p>
            <a:pPr algn="ctr" defTabSz="685800"/>
            <a:r>
              <a:rPr lang="en-US" sz="1500" dirty="0">
                <a:latin typeface="Arial Black" panose="020B0A04020102020204" pitchFamily="34" charset="0"/>
              </a:rPr>
              <a:t>Sell Sheets</a:t>
            </a:r>
          </a:p>
        </p:txBody>
      </p:sp>
      <p:sp>
        <p:nvSpPr>
          <p:cNvPr id="26" name="TextBox 25">
            <a:extLst>
              <a:ext uri="{FF2B5EF4-FFF2-40B4-BE49-F238E27FC236}">
                <a16:creationId xmlns:a16="http://schemas.microsoft.com/office/drawing/2014/main" id="{7E503E39-1048-4313-A1A6-10252388BA2A}"/>
              </a:ext>
            </a:extLst>
          </p:cNvPr>
          <p:cNvSpPr txBox="1"/>
          <p:nvPr/>
        </p:nvSpPr>
        <p:spPr>
          <a:xfrm>
            <a:off x="3860035" y="1017092"/>
            <a:ext cx="1828800" cy="731520"/>
          </a:xfrm>
          <a:prstGeom prst="rect">
            <a:avLst/>
          </a:prstGeom>
          <a:noFill/>
        </p:spPr>
        <p:txBody>
          <a:bodyPr wrap="square" rtlCol="0">
            <a:spAutoFit/>
          </a:bodyPr>
          <a:lstStyle/>
          <a:p>
            <a:pPr algn="ctr" defTabSz="685800"/>
            <a:r>
              <a:rPr lang="en-US" sz="1500" dirty="0">
                <a:latin typeface="Arial Black" panose="020B0A04020102020204" pitchFamily="34" charset="0"/>
              </a:rPr>
              <a:t>4 Case Rack</a:t>
            </a:r>
          </a:p>
        </p:txBody>
      </p:sp>
      <p:sp>
        <p:nvSpPr>
          <p:cNvPr id="30" name="TextBox 29">
            <a:extLst>
              <a:ext uri="{FF2B5EF4-FFF2-40B4-BE49-F238E27FC236}">
                <a16:creationId xmlns:a16="http://schemas.microsoft.com/office/drawing/2014/main" id="{DD762309-182D-45B9-AC7C-3DFE01B74B70}"/>
              </a:ext>
            </a:extLst>
          </p:cNvPr>
          <p:cNvSpPr txBox="1"/>
          <p:nvPr/>
        </p:nvSpPr>
        <p:spPr>
          <a:xfrm>
            <a:off x="1898123" y="1670129"/>
            <a:ext cx="1828800" cy="731520"/>
          </a:xfrm>
          <a:prstGeom prst="rect">
            <a:avLst/>
          </a:prstGeom>
          <a:noFill/>
        </p:spPr>
        <p:txBody>
          <a:bodyPr wrap="square" rtlCol="0">
            <a:spAutoFit/>
          </a:bodyPr>
          <a:lstStyle/>
          <a:p>
            <a:pPr algn="ctr" defTabSz="685800"/>
            <a:r>
              <a:rPr lang="en-US" sz="1500" dirty="0">
                <a:latin typeface="Arial Black" panose="020B0A04020102020204" pitchFamily="34" charset="0"/>
              </a:rPr>
              <a:t>Single Wide Case Card</a:t>
            </a:r>
          </a:p>
        </p:txBody>
      </p:sp>
      <p:sp>
        <p:nvSpPr>
          <p:cNvPr id="31" name="TextBox 30">
            <a:extLst>
              <a:ext uri="{FF2B5EF4-FFF2-40B4-BE49-F238E27FC236}">
                <a16:creationId xmlns:a16="http://schemas.microsoft.com/office/drawing/2014/main" id="{5D6608E9-2E68-48B4-9531-3FE6B3573DBB}"/>
              </a:ext>
            </a:extLst>
          </p:cNvPr>
          <p:cNvSpPr txBox="1"/>
          <p:nvPr/>
        </p:nvSpPr>
        <p:spPr>
          <a:xfrm>
            <a:off x="194261" y="1689913"/>
            <a:ext cx="1828800" cy="731520"/>
          </a:xfrm>
          <a:prstGeom prst="rect">
            <a:avLst/>
          </a:prstGeom>
          <a:noFill/>
        </p:spPr>
        <p:txBody>
          <a:bodyPr wrap="square" rtlCol="0">
            <a:spAutoFit/>
          </a:bodyPr>
          <a:lstStyle/>
          <a:p>
            <a:pPr algn="ctr" defTabSz="685800"/>
            <a:r>
              <a:rPr lang="en-US" sz="1500" dirty="0">
                <a:latin typeface="Arial Black" panose="020B0A04020102020204" pitchFamily="34" charset="0"/>
              </a:rPr>
              <a:t>Triple Wide Case Card</a:t>
            </a:r>
          </a:p>
        </p:txBody>
      </p:sp>
      <p:sp>
        <p:nvSpPr>
          <p:cNvPr id="32" name="TextBox 31">
            <a:extLst>
              <a:ext uri="{FF2B5EF4-FFF2-40B4-BE49-F238E27FC236}">
                <a16:creationId xmlns:a16="http://schemas.microsoft.com/office/drawing/2014/main" id="{89201375-575F-4D2D-B059-E41FDC1FA833}"/>
              </a:ext>
            </a:extLst>
          </p:cNvPr>
          <p:cNvSpPr txBox="1"/>
          <p:nvPr/>
        </p:nvSpPr>
        <p:spPr>
          <a:xfrm>
            <a:off x="6471283" y="3724832"/>
            <a:ext cx="1828800" cy="731520"/>
          </a:xfrm>
          <a:prstGeom prst="rect">
            <a:avLst/>
          </a:prstGeom>
          <a:noFill/>
        </p:spPr>
        <p:txBody>
          <a:bodyPr wrap="square" rtlCol="0">
            <a:spAutoFit/>
          </a:bodyPr>
          <a:lstStyle/>
          <a:p>
            <a:pPr algn="ctr" defTabSz="685800"/>
            <a:r>
              <a:rPr lang="en-US" sz="1500" dirty="0">
                <a:latin typeface="Arial Black" panose="020B0A04020102020204" pitchFamily="34" charset="0"/>
              </a:rPr>
              <a:t>Shelf Talkers</a:t>
            </a:r>
          </a:p>
        </p:txBody>
      </p:sp>
      <p:pic>
        <p:nvPicPr>
          <p:cNvPr id="5" name="Picture 2">
            <a:extLst>
              <a:ext uri="{FF2B5EF4-FFF2-40B4-BE49-F238E27FC236}">
                <a16:creationId xmlns:a16="http://schemas.microsoft.com/office/drawing/2014/main" id="{F982FE13-3EB2-20EF-DA14-6F55EEFC6D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69953" y="60157"/>
            <a:ext cx="977800" cy="31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5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ttle of wine&#10;&#10;Description automatically generated with medium confidence">
            <a:extLst>
              <a:ext uri="{FF2B5EF4-FFF2-40B4-BE49-F238E27FC236}">
                <a16:creationId xmlns:a16="http://schemas.microsoft.com/office/drawing/2014/main" id="{1A365F4A-2291-C135-F6E1-A4EDAD0036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2784" y="341721"/>
            <a:ext cx="1815383" cy="6174557"/>
          </a:xfrm>
          <a:prstGeom prst="rect">
            <a:avLst/>
          </a:prstGeom>
        </p:spPr>
      </p:pic>
      <p:pic>
        <p:nvPicPr>
          <p:cNvPr id="4" name="Picture 3" descr="A bottle of pink nail polish&#10;&#10;Description automatically generated with low confidence">
            <a:extLst>
              <a:ext uri="{FF2B5EF4-FFF2-40B4-BE49-F238E27FC236}">
                <a16:creationId xmlns:a16="http://schemas.microsoft.com/office/drawing/2014/main" id="{CED39A1D-C137-68DF-1720-0EF0DC1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7516" y="341721"/>
            <a:ext cx="1669721" cy="6174557"/>
          </a:xfrm>
          <a:prstGeom prst="rect">
            <a:avLst/>
          </a:prstGeom>
        </p:spPr>
      </p:pic>
      <p:pic>
        <p:nvPicPr>
          <p:cNvPr id="5" name="Picture 4">
            <a:extLst>
              <a:ext uri="{FF2B5EF4-FFF2-40B4-BE49-F238E27FC236}">
                <a16:creationId xmlns:a16="http://schemas.microsoft.com/office/drawing/2014/main" id="{1B60A48B-CD2F-3218-A813-64598AD999B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340" b="95318" l="5915" r="91457">
                        <a14:foregroundMark x1="38883" y1="3373" x2="46221" y2="10347"/>
                        <a14:foregroundMark x1="46221" y1="10347" x2="50274" y2="3340"/>
                        <a14:foregroundMark x1="50274" y1="3340" x2="38883" y2="3373"/>
                        <a14:foregroundMark x1="15991" y1="41519" x2="14129" y2="56843"/>
                        <a14:foregroundMark x1="14129" y1="56843" x2="38664" y2="77210"/>
                        <a14:foregroundMark x1="38664" y1="77210" x2="60241" y2="68893"/>
                        <a14:foregroundMark x1="60241" y1="68893" x2="67579" y2="59659"/>
                        <a14:foregroundMark x1="67579" y1="59659" x2="46769" y2="43779"/>
                        <a14:foregroundMark x1="46769" y1="43779" x2="24425" y2="41323"/>
                        <a14:foregroundMark x1="24425" y1="41323" x2="18072" y2="42272"/>
                        <a14:foregroundMark x1="36473" y1="84348" x2="14567" y2="88671"/>
                        <a14:foregroundMark x1="14567" y1="88671" x2="24644" y2="94957"/>
                        <a14:foregroundMark x1="24644" y1="94957" x2="47974" y2="96464"/>
                        <a14:foregroundMark x1="47974" y1="96464" x2="73713" y2="95318"/>
                        <a14:foregroundMark x1="73713" y1="95318" x2="78751" y2="87754"/>
                        <a14:foregroundMark x1="78751" y1="87754" x2="55531" y2="84479"/>
                        <a14:foregroundMark x1="55531" y1="84479" x2="33625" y2="83988"/>
                        <a14:foregroundMark x1="90033" y1="36837" x2="90033" y2="50786"/>
                        <a14:foregroundMark x1="90033" y1="50786" x2="90033" y2="50786"/>
                        <a14:foregroundMark x1="7996" y1="39980" x2="7996" y2="47544"/>
                        <a14:foregroundMark x1="7996" y1="45874" x2="8434" y2="63130"/>
                        <a14:foregroundMark x1="7448" y1="55403" x2="9419" y2="69155"/>
                        <a14:foregroundMark x1="9967" y1="63261" x2="10953" y2="79895"/>
                        <a14:foregroundMark x1="11501" y1="64342" x2="6791" y2="91126"/>
                        <a14:foregroundMark x1="6791" y1="91126" x2="14567" y2="94728"/>
                        <a14:foregroundMark x1="9967" y1="35920" x2="9748" y2="79601"/>
                        <a14:foregroundMark x1="9748" y1="79601" x2="11501" y2="81729"/>
                        <a14:foregroundMark x1="7448" y1="44073" x2="12048" y2="75835"/>
                        <a14:foregroundMark x1="8434" y1="50557" x2="7996" y2="58743"/>
                        <a14:foregroundMark x1="8434" y1="48297" x2="5915" y2="69155"/>
                        <a14:foregroundMark x1="8981" y1="61755" x2="19058" y2="43320"/>
                        <a14:foregroundMark x1="19058" y1="43320" x2="8105" y2="51899"/>
                        <a14:foregroundMark x1="8105" y1="51899" x2="6462" y2="57531"/>
                        <a14:foregroundMark x1="7448" y1="39227" x2="9419" y2="56451"/>
                        <a14:foregroundMark x1="87842" y1="35298" x2="88938" y2="52849"/>
                        <a14:foregroundMark x1="89376" y1="45580" x2="90996" y2="66077"/>
                        <a14:foregroundMark x1="89046" y1="74449" x2="74261" y2="90046"/>
                        <a14:foregroundMark x1="89902" y1="73546" x2="89377" y2="74100"/>
                        <a14:foregroundMark x1="90899" y1="53921" x2="84337" y2="93517"/>
                        <a14:foregroundMark x1="91457" y1="50557" x2="91363" y2="51124"/>
                        <a14:backgroundMark x1="6900" y1="92240" x2="3943" y2="55959"/>
                        <a14:backgroundMark x1="92442" y1="51113" x2="94962" y2="73183"/>
                        <a14:backgroundMark x1="90909" y1="67878" x2="91895" y2="74394"/>
                        <a14:backgroundMark x1="91895" y1="66077" x2="91895" y2="74984"/>
                        <a14:backgroundMark x1="91895" y1="74984" x2="91895" y2="61526"/>
                        <a14:backgroundMark x1="90909" y1="74100" x2="90909" y2="74558"/>
                        <a14:backgroundMark x1="91895" y1="66536" x2="93428" y2="60642"/>
                      </a14:backgroundRemoval>
                    </a14:imgEffect>
                  </a14:imgLayer>
                </a14:imgProps>
              </a:ext>
              <a:ext uri="{28A0092B-C50C-407E-A947-70E740481C1C}">
                <a14:useLocalDpi xmlns:a14="http://schemas.microsoft.com/office/drawing/2010/main" val="0"/>
              </a:ext>
            </a:extLst>
          </a:blip>
          <a:srcRect l="6880" r="7518"/>
          <a:stretch/>
        </p:blipFill>
        <p:spPr bwMode="auto">
          <a:xfrm>
            <a:off x="2026763" y="341721"/>
            <a:ext cx="1546672" cy="6174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574945"/>
      </p:ext>
    </p:extLst>
  </p:cSld>
  <p:clrMapOvr>
    <a:masterClrMapping/>
  </p:clrMapOvr>
</p:sld>
</file>

<file path=ppt/theme/theme1.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1037</TotalTime>
  <Words>822</Words>
  <Application>Microsoft Office PowerPoint</Application>
  <PresentationFormat>On-screen Show (4:3)</PresentationFormat>
  <Paragraphs>84</Paragraphs>
  <Slides>9</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Arial Black</vt:lpstr>
      <vt:lpstr>Barlow Semi Condensed</vt:lpstr>
      <vt:lpstr>Barlow Semi Condensed Medium</vt:lpstr>
      <vt:lpstr>Calibri</vt:lpstr>
      <vt:lpstr>Calibri Light</vt:lpstr>
      <vt:lpstr>Times New Roman</vt:lpstr>
      <vt:lpstr>Zilla Slab Light</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OSMOSIS- Point of Sale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Wildman</dc:creator>
  <cp:lastModifiedBy>Carolyn Wildman</cp:lastModifiedBy>
  <cp:revision>20</cp:revision>
  <dcterms:created xsi:type="dcterms:W3CDTF">2022-12-15T21:43:29Z</dcterms:created>
  <dcterms:modified xsi:type="dcterms:W3CDTF">2023-08-16T16:58:33Z</dcterms:modified>
</cp:coreProperties>
</file>