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61" r:id="rId5"/>
    <p:sldId id="1812" r:id="rId6"/>
    <p:sldId id="262" r:id="rId7"/>
    <p:sldId id="266" r:id="rId8"/>
    <p:sldId id="263" r:id="rId9"/>
    <p:sldId id="264" r:id="rId10"/>
    <p:sldId id="267" r:id="rId11"/>
    <p:sldId id="268" r:id="rId12"/>
    <p:sldId id="265" r:id="rId13"/>
    <p:sldId id="1808" r:id="rId14"/>
    <p:sldId id="269" r:id="rId15"/>
    <p:sldId id="270" r:id="rId16"/>
    <p:sldId id="271" r:id="rId17"/>
    <p:sldId id="1813" r:id="rId18"/>
    <p:sldId id="1815" r:id="rId19"/>
    <p:sldId id="1816" r:id="rId20"/>
    <p:sldId id="273" r:id="rId21"/>
    <p:sldId id="1817" r:id="rId22"/>
    <p:sldId id="274" r:id="rId23"/>
    <p:sldId id="1818" r:id="rId24"/>
    <p:sldId id="1592" r:id="rId25"/>
    <p:sldId id="1819" r:id="rId26"/>
    <p:sldId id="1821" r:id="rId27"/>
    <p:sldId id="1820" r:id="rId28"/>
    <p:sldId id="279" r:id="rId29"/>
    <p:sldId id="280" r:id="rId30"/>
    <p:sldId id="380" r:id="rId31"/>
    <p:sldId id="1575" r:id="rId32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492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457200" algn="l" defTabSz="4492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914400" algn="l" defTabSz="4492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1371600" algn="l" defTabSz="4492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1828800" algn="l" defTabSz="4492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0" algn="l" defTabSz="4492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0" algn="l" defTabSz="4492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0" algn="l" defTabSz="4492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0" algn="l" defTabSz="4492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E399"/>
    <a:srgbClr val="AFDC7E"/>
    <a:srgbClr val="FF66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60773" autoAdjust="0"/>
  </p:normalViewPr>
  <p:slideViewPr>
    <p:cSldViewPr snapToGrid="0">
      <p:cViewPr varScale="1">
        <p:scale>
          <a:sx n="47" d="100"/>
          <a:sy n="47" d="100"/>
        </p:scale>
        <p:origin x="1824" y="24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" name="Shape 1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49262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1pPr>
    <a:lvl2pPr indent="228600" defTabSz="449262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2pPr>
    <a:lvl3pPr indent="457200" defTabSz="449262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3pPr>
    <a:lvl4pPr indent="685800" defTabSz="449262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4pPr>
    <a:lvl5pPr indent="914400" defTabSz="449262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5pPr>
    <a:lvl6pPr indent="1143000" defTabSz="449262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6pPr>
    <a:lvl7pPr indent="1371600" defTabSz="449262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7pPr>
    <a:lvl8pPr indent="1600200" defTabSz="449262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8pPr>
    <a:lvl9pPr indent="1828800" defTabSz="449262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669446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6" name="Shape 14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032489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8" name="Shape 11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169443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6" name="Shape 1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903450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6" name="Shape 17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indent="-1270" algn="l">
              <a:spcBef>
                <a:spcPts val="430"/>
              </a:spcBef>
              <a:spcAft>
                <a:spcPts val="0"/>
              </a:spcAft>
            </a:pPr>
            <a:r>
              <a:rPr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6900901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0" name="Shape 23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tabLst>
                <a:tab pos="444500" algn="l"/>
                <a:tab pos="901700" algn="l"/>
                <a:tab pos="1346200" algn="l"/>
                <a:tab pos="1803400" algn="l"/>
                <a:tab pos="2260600" algn="l"/>
                <a:tab pos="2705100" algn="l"/>
                <a:tab pos="3162300" algn="l"/>
                <a:tab pos="3619500" algn="l"/>
                <a:tab pos="4064000" algn="l"/>
                <a:tab pos="4521200" algn="l"/>
                <a:tab pos="4978400" algn="l"/>
                <a:tab pos="5422900" algn="l"/>
                <a:tab pos="5880100" algn="l"/>
                <a:tab pos="6337300" algn="l"/>
                <a:tab pos="6794500" algn="l"/>
                <a:tab pos="7239000" algn="l"/>
                <a:tab pos="7696200" algn="l"/>
                <a:tab pos="8153400" algn="l"/>
                <a:tab pos="8597900" algn="l"/>
                <a:tab pos="9055100" algn="l"/>
              </a:tabLst>
            </a:lvl1pPr>
          </a:lstStyle>
          <a:p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829637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805643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-1270" algn="l">
              <a:spcBef>
                <a:spcPts val="430"/>
              </a:spcBef>
              <a:spcAft>
                <a:spcPts val="0"/>
              </a:spcAft>
            </a:pPr>
            <a:r>
              <a:rPr lang="en-US" altLang="ja-JP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游明朝" panose="02020400000000000000" pitchFamily="18" charset="-128"/>
              </a:rPr>
              <a:t> </a:t>
            </a:r>
            <a:endParaRPr lang="ja-JP" altLang="ja-JP" sz="18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游明朝" panose="02020400000000000000" pitchFamily="18" charset="-128"/>
            </a:endParaRP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357093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174005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26686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136857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678408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959801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スライド イメージ プレースホルダー 1">
            <a:extLst>
              <a:ext uri="{FF2B5EF4-FFF2-40B4-BE49-F238E27FC236}">
                <a16:creationId xmlns:a16="http://schemas.microsoft.com/office/drawing/2014/main" id="{DCBC68BA-7947-CA03-A678-D6FF5D79AE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ノート プレースホルダー 2">
            <a:extLst>
              <a:ext uri="{FF2B5EF4-FFF2-40B4-BE49-F238E27FC236}">
                <a16:creationId xmlns:a16="http://schemas.microsoft.com/office/drawing/2014/main" id="{7FBDE652-13F8-B429-2486-84214D7345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kumimoji="1" lang="ja-JP" altLang="en-US" dirty="0">
              <a:latin typeface="Times New Roman" panose="02020603050405020304" pitchFamily="18" charset="0"/>
            </a:endParaRPr>
          </a:p>
        </p:txBody>
      </p:sp>
      <p:sp>
        <p:nvSpPr>
          <p:cNvPr id="54276" name="スライド番号プレースホルダー 3">
            <a:extLst>
              <a:ext uri="{FF2B5EF4-FFF2-40B4-BE49-F238E27FC236}">
                <a16:creationId xmlns:a16="http://schemas.microsoft.com/office/drawing/2014/main" id="{A650AD1E-977A-C8E8-AAFE-24C532581F5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901700" algn="l"/>
                <a:tab pos="1355725" algn="l"/>
                <a:tab pos="1808163" algn="l"/>
                <a:tab pos="2262188" algn="l"/>
                <a:tab pos="2714625" algn="l"/>
                <a:tab pos="3167063" algn="l"/>
                <a:tab pos="3621088" algn="l"/>
                <a:tab pos="4073525" algn="l"/>
                <a:tab pos="4527550" algn="l"/>
                <a:tab pos="4979988" algn="l"/>
                <a:tab pos="5432425" algn="l"/>
                <a:tab pos="5886450" algn="l"/>
                <a:tab pos="6338888" algn="l"/>
                <a:tab pos="6792913" algn="l"/>
                <a:tab pos="7245350" algn="l"/>
                <a:tab pos="7697788" algn="l"/>
                <a:tab pos="8151813" algn="l"/>
                <a:tab pos="8604250" algn="l"/>
                <a:tab pos="90582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901700" algn="l"/>
                <a:tab pos="1355725" algn="l"/>
                <a:tab pos="1808163" algn="l"/>
                <a:tab pos="2262188" algn="l"/>
                <a:tab pos="2714625" algn="l"/>
                <a:tab pos="3167063" algn="l"/>
                <a:tab pos="3621088" algn="l"/>
                <a:tab pos="4073525" algn="l"/>
                <a:tab pos="4527550" algn="l"/>
                <a:tab pos="4979988" algn="l"/>
                <a:tab pos="5432425" algn="l"/>
                <a:tab pos="5886450" algn="l"/>
                <a:tab pos="6338888" algn="l"/>
                <a:tab pos="6792913" algn="l"/>
                <a:tab pos="7245350" algn="l"/>
                <a:tab pos="7697788" algn="l"/>
                <a:tab pos="8151813" algn="l"/>
                <a:tab pos="8604250" algn="l"/>
                <a:tab pos="90582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901700" algn="l"/>
                <a:tab pos="1355725" algn="l"/>
                <a:tab pos="1808163" algn="l"/>
                <a:tab pos="2262188" algn="l"/>
                <a:tab pos="2714625" algn="l"/>
                <a:tab pos="3167063" algn="l"/>
                <a:tab pos="3621088" algn="l"/>
                <a:tab pos="4073525" algn="l"/>
                <a:tab pos="4527550" algn="l"/>
                <a:tab pos="4979988" algn="l"/>
                <a:tab pos="5432425" algn="l"/>
                <a:tab pos="5886450" algn="l"/>
                <a:tab pos="6338888" algn="l"/>
                <a:tab pos="6792913" algn="l"/>
                <a:tab pos="7245350" algn="l"/>
                <a:tab pos="7697788" algn="l"/>
                <a:tab pos="8151813" algn="l"/>
                <a:tab pos="8604250" algn="l"/>
                <a:tab pos="90582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901700" algn="l"/>
                <a:tab pos="1355725" algn="l"/>
                <a:tab pos="1808163" algn="l"/>
                <a:tab pos="2262188" algn="l"/>
                <a:tab pos="2714625" algn="l"/>
                <a:tab pos="3167063" algn="l"/>
                <a:tab pos="3621088" algn="l"/>
                <a:tab pos="4073525" algn="l"/>
                <a:tab pos="4527550" algn="l"/>
                <a:tab pos="4979988" algn="l"/>
                <a:tab pos="5432425" algn="l"/>
                <a:tab pos="5886450" algn="l"/>
                <a:tab pos="6338888" algn="l"/>
                <a:tab pos="6792913" algn="l"/>
                <a:tab pos="7245350" algn="l"/>
                <a:tab pos="7697788" algn="l"/>
                <a:tab pos="8151813" algn="l"/>
                <a:tab pos="8604250" algn="l"/>
                <a:tab pos="90582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901700" algn="l"/>
                <a:tab pos="1355725" algn="l"/>
                <a:tab pos="1808163" algn="l"/>
                <a:tab pos="2262188" algn="l"/>
                <a:tab pos="2714625" algn="l"/>
                <a:tab pos="3167063" algn="l"/>
                <a:tab pos="3621088" algn="l"/>
                <a:tab pos="4073525" algn="l"/>
                <a:tab pos="4527550" algn="l"/>
                <a:tab pos="4979988" algn="l"/>
                <a:tab pos="5432425" algn="l"/>
                <a:tab pos="5886450" algn="l"/>
                <a:tab pos="6338888" algn="l"/>
                <a:tab pos="6792913" algn="l"/>
                <a:tab pos="7245350" algn="l"/>
                <a:tab pos="7697788" algn="l"/>
                <a:tab pos="8151813" algn="l"/>
                <a:tab pos="8604250" algn="l"/>
                <a:tab pos="90582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901700" algn="l"/>
                <a:tab pos="1355725" algn="l"/>
                <a:tab pos="1808163" algn="l"/>
                <a:tab pos="2262188" algn="l"/>
                <a:tab pos="2714625" algn="l"/>
                <a:tab pos="3167063" algn="l"/>
                <a:tab pos="3621088" algn="l"/>
                <a:tab pos="4073525" algn="l"/>
                <a:tab pos="4527550" algn="l"/>
                <a:tab pos="4979988" algn="l"/>
                <a:tab pos="5432425" algn="l"/>
                <a:tab pos="5886450" algn="l"/>
                <a:tab pos="6338888" algn="l"/>
                <a:tab pos="6792913" algn="l"/>
                <a:tab pos="7245350" algn="l"/>
                <a:tab pos="7697788" algn="l"/>
                <a:tab pos="8151813" algn="l"/>
                <a:tab pos="8604250" algn="l"/>
                <a:tab pos="90582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901700" algn="l"/>
                <a:tab pos="1355725" algn="l"/>
                <a:tab pos="1808163" algn="l"/>
                <a:tab pos="2262188" algn="l"/>
                <a:tab pos="2714625" algn="l"/>
                <a:tab pos="3167063" algn="l"/>
                <a:tab pos="3621088" algn="l"/>
                <a:tab pos="4073525" algn="l"/>
                <a:tab pos="4527550" algn="l"/>
                <a:tab pos="4979988" algn="l"/>
                <a:tab pos="5432425" algn="l"/>
                <a:tab pos="5886450" algn="l"/>
                <a:tab pos="6338888" algn="l"/>
                <a:tab pos="6792913" algn="l"/>
                <a:tab pos="7245350" algn="l"/>
                <a:tab pos="7697788" algn="l"/>
                <a:tab pos="8151813" algn="l"/>
                <a:tab pos="8604250" algn="l"/>
                <a:tab pos="90582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901700" algn="l"/>
                <a:tab pos="1355725" algn="l"/>
                <a:tab pos="1808163" algn="l"/>
                <a:tab pos="2262188" algn="l"/>
                <a:tab pos="2714625" algn="l"/>
                <a:tab pos="3167063" algn="l"/>
                <a:tab pos="3621088" algn="l"/>
                <a:tab pos="4073525" algn="l"/>
                <a:tab pos="4527550" algn="l"/>
                <a:tab pos="4979988" algn="l"/>
                <a:tab pos="5432425" algn="l"/>
                <a:tab pos="5886450" algn="l"/>
                <a:tab pos="6338888" algn="l"/>
                <a:tab pos="6792913" algn="l"/>
                <a:tab pos="7245350" algn="l"/>
                <a:tab pos="7697788" algn="l"/>
                <a:tab pos="8151813" algn="l"/>
                <a:tab pos="8604250" algn="l"/>
                <a:tab pos="90582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901700" algn="l"/>
                <a:tab pos="1355725" algn="l"/>
                <a:tab pos="1808163" algn="l"/>
                <a:tab pos="2262188" algn="l"/>
                <a:tab pos="2714625" algn="l"/>
                <a:tab pos="3167063" algn="l"/>
                <a:tab pos="3621088" algn="l"/>
                <a:tab pos="4073525" algn="l"/>
                <a:tab pos="4527550" algn="l"/>
                <a:tab pos="4979988" algn="l"/>
                <a:tab pos="5432425" algn="l"/>
                <a:tab pos="5886450" algn="l"/>
                <a:tab pos="6338888" algn="l"/>
                <a:tab pos="6792913" algn="l"/>
                <a:tab pos="7245350" algn="l"/>
                <a:tab pos="7697788" algn="l"/>
                <a:tab pos="8151813" algn="l"/>
                <a:tab pos="8604250" algn="l"/>
                <a:tab pos="90582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EDC383D-AAC0-4EA6-B349-5C0D8CEDADBD}" type="slidenum">
              <a:rPr lang="en-US" altLang="ja-JP" smtClean="0"/>
              <a:pPr>
                <a:spcBef>
                  <a:spcPct val="0"/>
                </a:spcBef>
              </a:pPr>
              <a:t>24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36417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777954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487284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3" name="Shape 39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946848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スライド イメージ プレースホルダー 1">
            <a:extLst>
              <a:ext uri="{FF2B5EF4-FFF2-40B4-BE49-F238E27FC236}">
                <a16:creationId xmlns:a16="http://schemas.microsoft.com/office/drawing/2014/main" id="{0FC13BD8-DBB7-A458-41F7-7228C0A3C8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ノート プレースホルダー 2">
            <a:extLst>
              <a:ext uri="{FF2B5EF4-FFF2-40B4-BE49-F238E27FC236}">
                <a16:creationId xmlns:a16="http://schemas.microsoft.com/office/drawing/2014/main" id="{81C8F9CC-431F-2CE4-C73B-BBBEF3604A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kumimoji="1" lang="en-US" altLang="ja-JP">
              <a:latin typeface="Times New Roman" panose="02020603050405020304" pitchFamily="18" charset="0"/>
            </a:endParaRPr>
          </a:p>
        </p:txBody>
      </p:sp>
      <p:sp>
        <p:nvSpPr>
          <p:cNvPr id="9220" name="スライド番号プレースホルダー 3">
            <a:extLst>
              <a:ext uri="{FF2B5EF4-FFF2-40B4-BE49-F238E27FC236}">
                <a16:creationId xmlns:a16="http://schemas.microsoft.com/office/drawing/2014/main" id="{DD7DA85B-4573-40EB-4FE9-337C3745512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901700" algn="l"/>
                <a:tab pos="1355725" algn="l"/>
                <a:tab pos="1806575" algn="l"/>
                <a:tab pos="2262188" algn="l"/>
                <a:tab pos="2714625" algn="l"/>
                <a:tab pos="3167063" algn="l"/>
                <a:tab pos="3619500" algn="l"/>
                <a:tab pos="4073525" algn="l"/>
                <a:tab pos="4527550" algn="l"/>
                <a:tab pos="4979988" algn="l"/>
                <a:tab pos="5430838" algn="l"/>
                <a:tab pos="5886450" algn="l"/>
                <a:tab pos="6338888" algn="l"/>
                <a:tab pos="6792913" algn="l"/>
                <a:tab pos="7243763" algn="l"/>
                <a:tab pos="7696200" algn="l"/>
                <a:tab pos="8151813" algn="l"/>
                <a:tab pos="8604250" algn="l"/>
                <a:tab pos="90566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1363" indent="-28416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901700" algn="l"/>
                <a:tab pos="1355725" algn="l"/>
                <a:tab pos="1806575" algn="l"/>
                <a:tab pos="2262188" algn="l"/>
                <a:tab pos="2714625" algn="l"/>
                <a:tab pos="3167063" algn="l"/>
                <a:tab pos="3619500" algn="l"/>
                <a:tab pos="4073525" algn="l"/>
                <a:tab pos="4527550" algn="l"/>
                <a:tab pos="4979988" algn="l"/>
                <a:tab pos="5430838" algn="l"/>
                <a:tab pos="5886450" algn="l"/>
                <a:tab pos="6338888" algn="l"/>
                <a:tab pos="6792913" algn="l"/>
                <a:tab pos="7243763" algn="l"/>
                <a:tab pos="7696200" algn="l"/>
                <a:tab pos="8151813" algn="l"/>
                <a:tab pos="8604250" algn="l"/>
                <a:tab pos="90566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1413" indent="-2270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901700" algn="l"/>
                <a:tab pos="1355725" algn="l"/>
                <a:tab pos="1806575" algn="l"/>
                <a:tab pos="2262188" algn="l"/>
                <a:tab pos="2714625" algn="l"/>
                <a:tab pos="3167063" algn="l"/>
                <a:tab pos="3619500" algn="l"/>
                <a:tab pos="4073525" algn="l"/>
                <a:tab pos="4527550" algn="l"/>
                <a:tab pos="4979988" algn="l"/>
                <a:tab pos="5430838" algn="l"/>
                <a:tab pos="5886450" algn="l"/>
                <a:tab pos="6338888" algn="l"/>
                <a:tab pos="6792913" algn="l"/>
                <a:tab pos="7243763" algn="l"/>
                <a:tab pos="7696200" algn="l"/>
                <a:tab pos="8151813" algn="l"/>
                <a:tab pos="8604250" algn="l"/>
                <a:tab pos="90566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598613" indent="-2270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901700" algn="l"/>
                <a:tab pos="1355725" algn="l"/>
                <a:tab pos="1806575" algn="l"/>
                <a:tab pos="2262188" algn="l"/>
                <a:tab pos="2714625" algn="l"/>
                <a:tab pos="3167063" algn="l"/>
                <a:tab pos="3619500" algn="l"/>
                <a:tab pos="4073525" algn="l"/>
                <a:tab pos="4527550" algn="l"/>
                <a:tab pos="4979988" algn="l"/>
                <a:tab pos="5430838" algn="l"/>
                <a:tab pos="5886450" algn="l"/>
                <a:tab pos="6338888" algn="l"/>
                <a:tab pos="6792913" algn="l"/>
                <a:tab pos="7243763" algn="l"/>
                <a:tab pos="7696200" algn="l"/>
                <a:tab pos="8151813" algn="l"/>
                <a:tab pos="8604250" algn="l"/>
                <a:tab pos="90566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5813" indent="-2270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901700" algn="l"/>
                <a:tab pos="1355725" algn="l"/>
                <a:tab pos="1806575" algn="l"/>
                <a:tab pos="2262188" algn="l"/>
                <a:tab pos="2714625" algn="l"/>
                <a:tab pos="3167063" algn="l"/>
                <a:tab pos="3619500" algn="l"/>
                <a:tab pos="4073525" algn="l"/>
                <a:tab pos="4527550" algn="l"/>
                <a:tab pos="4979988" algn="l"/>
                <a:tab pos="5430838" algn="l"/>
                <a:tab pos="5886450" algn="l"/>
                <a:tab pos="6338888" algn="l"/>
                <a:tab pos="6792913" algn="l"/>
                <a:tab pos="7243763" algn="l"/>
                <a:tab pos="7696200" algn="l"/>
                <a:tab pos="8151813" algn="l"/>
                <a:tab pos="8604250" algn="l"/>
                <a:tab pos="90566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3013" indent="-227013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901700" algn="l"/>
                <a:tab pos="1355725" algn="l"/>
                <a:tab pos="1806575" algn="l"/>
                <a:tab pos="2262188" algn="l"/>
                <a:tab pos="2714625" algn="l"/>
                <a:tab pos="3167063" algn="l"/>
                <a:tab pos="3619500" algn="l"/>
                <a:tab pos="4073525" algn="l"/>
                <a:tab pos="4527550" algn="l"/>
                <a:tab pos="4979988" algn="l"/>
                <a:tab pos="5430838" algn="l"/>
                <a:tab pos="5886450" algn="l"/>
                <a:tab pos="6338888" algn="l"/>
                <a:tab pos="6792913" algn="l"/>
                <a:tab pos="7243763" algn="l"/>
                <a:tab pos="7696200" algn="l"/>
                <a:tab pos="8151813" algn="l"/>
                <a:tab pos="8604250" algn="l"/>
                <a:tab pos="90566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0213" indent="-227013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901700" algn="l"/>
                <a:tab pos="1355725" algn="l"/>
                <a:tab pos="1806575" algn="l"/>
                <a:tab pos="2262188" algn="l"/>
                <a:tab pos="2714625" algn="l"/>
                <a:tab pos="3167063" algn="l"/>
                <a:tab pos="3619500" algn="l"/>
                <a:tab pos="4073525" algn="l"/>
                <a:tab pos="4527550" algn="l"/>
                <a:tab pos="4979988" algn="l"/>
                <a:tab pos="5430838" algn="l"/>
                <a:tab pos="5886450" algn="l"/>
                <a:tab pos="6338888" algn="l"/>
                <a:tab pos="6792913" algn="l"/>
                <a:tab pos="7243763" algn="l"/>
                <a:tab pos="7696200" algn="l"/>
                <a:tab pos="8151813" algn="l"/>
                <a:tab pos="8604250" algn="l"/>
                <a:tab pos="90566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7413" indent="-227013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901700" algn="l"/>
                <a:tab pos="1355725" algn="l"/>
                <a:tab pos="1806575" algn="l"/>
                <a:tab pos="2262188" algn="l"/>
                <a:tab pos="2714625" algn="l"/>
                <a:tab pos="3167063" algn="l"/>
                <a:tab pos="3619500" algn="l"/>
                <a:tab pos="4073525" algn="l"/>
                <a:tab pos="4527550" algn="l"/>
                <a:tab pos="4979988" algn="l"/>
                <a:tab pos="5430838" algn="l"/>
                <a:tab pos="5886450" algn="l"/>
                <a:tab pos="6338888" algn="l"/>
                <a:tab pos="6792913" algn="l"/>
                <a:tab pos="7243763" algn="l"/>
                <a:tab pos="7696200" algn="l"/>
                <a:tab pos="8151813" algn="l"/>
                <a:tab pos="8604250" algn="l"/>
                <a:tab pos="90566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4613" indent="-227013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901700" algn="l"/>
                <a:tab pos="1355725" algn="l"/>
                <a:tab pos="1806575" algn="l"/>
                <a:tab pos="2262188" algn="l"/>
                <a:tab pos="2714625" algn="l"/>
                <a:tab pos="3167063" algn="l"/>
                <a:tab pos="3619500" algn="l"/>
                <a:tab pos="4073525" algn="l"/>
                <a:tab pos="4527550" algn="l"/>
                <a:tab pos="4979988" algn="l"/>
                <a:tab pos="5430838" algn="l"/>
                <a:tab pos="5886450" algn="l"/>
                <a:tab pos="6338888" algn="l"/>
                <a:tab pos="6792913" algn="l"/>
                <a:tab pos="7243763" algn="l"/>
                <a:tab pos="7696200" algn="l"/>
                <a:tab pos="8151813" algn="l"/>
                <a:tab pos="8604250" algn="l"/>
                <a:tab pos="90566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462F092-5ECB-413D-99B9-3299DD84D48C}" type="slidenum">
              <a:rPr lang="en-US" altLang="ja-JP" smtClean="0"/>
              <a:pPr>
                <a:spcBef>
                  <a:spcPct val="0"/>
                </a:spcBef>
              </a:pPr>
              <a:t>30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スライド イメージ プレースホルダー 1">
            <a:extLst>
              <a:ext uri="{FF2B5EF4-FFF2-40B4-BE49-F238E27FC236}">
                <a16:creationId xmlns:a16="http://schemas.microsoft.com/office/drawing/2014/main" id="{258D316B-E39E-97B7-475F-56608C2E1B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ノート プレースホルダー 2">
            <a:extLst>
              <a:ext uri="{FF2B5EF4-FFF2-40B4-BE49-F238E27FC236}">
                <a16:creationId xmlns:a16="http://schemas.microsoft.com/office/drawing/2014/main" id="{0BCAF760-0C75-46E4-B81C-547CE23AB4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kumimoji="1" lang="ja-JP" altLang="en-US" dirty="0">
              <a:latin typeface="Times New Roman" panose="02020603050405020304" pitchFamily="18" charset="0"/>
            </a:endParaRPr>
          </a:p>
        </p:txBody>
      </p:sp>
      <p:sp>
        <p:nvSpPr>
          <p:cNvPr id="15364" name="スライド番号プレースホルダー 3">
            <a:extLst>
              <a:ext uri="{FF2B5EF4-FFF2-40B4-BE49-F238E27FC236}">
                <a16:creationId xmlns:a16="http://schemas.microsoft.com/office/drawing/2014/main" id="{34A06368-56BF-9797-50A2-A49639E7D70E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3288" algn="l"/>
                <a:tab pos="1357313" algn="l"/>
                <a:tab pos="1809750" algn="l"/>
                <a:tab pos="2262188" algn="l"/>
                <a:tab pos="2716213" algn="l"/>
                <a:tab pos="3168650" algn="l"/>
                <a:tab pos="3621088" algn="l"/>
                <a:tab pos="4075113" algn="l"/>
                <a:tab pos="4527550" algn="l"/>
                <a:tab pos="4979988" algn="l"/>
                <a:tab pos="5434013" algn="l"/>
                <a:tab pos="5886450" algn="l"/>
                <a:tab pos="6338888" algn="l"/>
                <a:tab pos="6792913" algn="l"/>
                <a:tab pos="7245350" algn="l"/>
                <a:tab pos="7697788" algn="l"/>
                <a:tab pos="8151813" algn="l"/>
                <a:tab pos="8604250" algn="l"/>
                <a:tab pos="90582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7713" indent="-28733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3288" algn="l"/>
                <a:tab pos="1357313" algn="l"/>
                <a:tab pos="1809750" algn="l"/>
                <a:tab pos="2262188" algn="l"/>
                <a:tab pos="2716213" algn="l"/>
                <a:tab pos="3168650" algn="l"/>
                <a:tab pos="3621088" algn="l"/>
                <a:tab pos="4075113" algn="l"/>
                <a:tab pos="4527550" algn="l"/>
                <a:tab pos="4979988" algn="l"/>
                <a:tab pos="5434013" algn="l"/>
                <a:tab pos="5886450" algn="l"/>
                <a:tab pos="6338888" algn="l"/>
                <a:tab pos="6792913" algn="l"/>
                <a:tab pos="7245350" algn="l"/>
                <a:tab pos="7697788" algn="l"/>
                <a:tab pos="8151813" algn="l"/>
                <a:tab pos="8604250" algn="l"/>
                <a:tab pos="90582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50938" indent="-2301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3288" algn="l"/>
                <a:tab pos="1357313" algn="l"/>
                <a:tab pos="1809750" algn="l"/>
                <a:tab pos="2262188" algn="l"/>
                <a:tab pos="2716213" algn="l"/>
                <a:tab pos="3168650" algn="l"/>
                <a:tab pos="3621088" algn="l"/>
                <a:tab pos="4075113" algn="l"/>
                <a:tab pos="4527550" algn="l"/>
                <a:tab pos="4979988" algn="l"/>
                <a:tab pos="5434013" algn="l"/>
                <a:tab pos="5886450" algn="l"/>
                <a:tab pos="6338888" algn="l"/>
                <a:tab pos="6792913" algn="l"/>
                <a:tab pos="7245350" algn="l"/>
                <a:tab pos="7697788" algn="l"/>
                <a:tab pos="8151813" algn="l"/>
                <a:tab pos="8604250" algn="l"/>
                <a:tab pos="90582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12900" indent="-2301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3288" algn="l"/>
                <a:tab pos="1357313" algn="l"/>
                <a:tab pos="1809750" algn="l"/>
                <a:tab pos="2262188" algn="l"/>
                <a:tab pos="2716213" algn="l"/>
                <a:tab pos="3168650" algn="l"/>
                <a:tab pos="3621088" algn="l"/>
                <a:tab pos="4075113" algn="l"/>
                <a:tab pos="4527550" algn="l"/>
                <a:tab pos="4979988" algn="l"/>
                <a:tab pos="5434013" algn="l"/>
                <a:tab pos="5886450" algn="l"/>
                <a:tab pos="6338888" algn="l"/>
                <a:tab pos="6792913" algn="l"/>
                <a:tab pos="7245350" algn="l"/>
                <a:tab pos="7697788" algn="l"/>
                <a:tab pos="8151813" algn="l"/>
                <a:tab pos="8604250" algn="l"/>
                <a:tab pos="90582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73275" indent="-2301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3288" algn="l"/>
                <a:tab pos="1357313" algn="l"/>
                <a:tab pos="1809750" algn="l"/>
                <a:tab pos="2262188" algn="l"/>
                <a:tab pos="2716213" algn="l"/>
                <a:tab pos="3168650" algn="l"/>
                <a:tab pos="3621088" algn="l"/>
                <a:tab pos="4075113" algn="l"/>
                <a:tab pos="4527550" algn="l"/>
                <a:tab pos="4979988" algn="l"/>
                <a:tab pos="5434013" algn="l"/>
                <a:tab pos="5886450" algn="l"/>
                <a:tab pos="6338888" algn="l"/>
                <a:tab pos="6792913" algn="l"/>
                <a:tab pos="7245350" algn="l"/>
                <a:tab pos="7697788" algn="l"/>
                <a:tab pos="8151813" algn="l"/>
                <a:tab pos="8604250" algn="l"/>
                <a:tab pos="90582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30475" indent="-230188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3288" algn="l"/>
                <a:tab pos="1357313" algn="l"/>
                <a:tab pos="1809750" algn="l"/>
                <a:tab pos="2262188" algn="l"/>
                <a:tab pos="2716213" algn="l"/>
                <a:tab pos="3168650" algn="l"/>
                <a:tab pos="3621088" algn="l"/>
                <a:tab pos="4075113" algn="l"/>
                <a:tab pos="4527550" algn="l"/>
                <a:tab pos="4979988" algn="l"/>
                <a:tab pos="5434013" algn="l"/>
                <a:tab pos="5886450" algn="l"/>
                <a:tab pos="6338888" algn="l"/>
                <a:tab pos="6792913" algn="l"/>
                <a:tab pos="7245350" algn="l"/>
                <a:tab pos="7697788" algn="l"/>
                <a:tab pos="8151813" algn="l"/>
                <a:tab pos="8604250" algn="l"/>
                <a:tab pos="90582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87675" indent="-230188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3288" algn="l"/>
                <a:tab pos="1357313" algn="l"/>
                <a:tab pos="1809750" algn="l"/>
                <a:tab pos="2262188" algn="l"/>
                <a:tab pos="2716213" algn="l"/>
                <a:tab pos="3168650" algn="l"/>
                <a:tab pos="3621088" algn="l"/>
                <a:tab pos="4075113" algn="l"/>
                <a:tab pos="4527550" algn="l"/>
                <a:tab pos="4979988" algn="l"/>
                <a:tab pos="5434013" algn="l"/>
                <a:tab pos="5886450" algn="l"/>
                <a:tab pos="6338888" algn="l"/>
                <a:tab pos="6792913" algn="l"/>
                <a:tab pos="7245350" algn="l"/>
                <a:tab pos="7697788" algn="l"/>
                <a:tab pos="8151813" algn="l"/>
                <a:tab pos="8604250" algn="l"/>
                <a:tab pos="90582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44875" indent="-230188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3288" algn="l"/>
                <a:tab pos="1357313" algn="l"/>
                <a:tab pos="1809750" algn="l"/>
                <a:tab pos="2262188" algn="l"/>
                <a:tab pos="2716213" algn="l"/>
                <a:tab pos="3168650" algn="l"/>
                <a:tab pos="3621088" algn="l"/>
                <a:tab pos="4075113" algn="l"/>
                <a:tab pos="4527550" algn="l"/>
                <a:tab pos="4979988" algn="l"/>
                <a:tab pos="5434013" algn="l"/>
                <a:tab pos="5886450" algn="l"/>
                <a:tab pos="6338888" algn="l"/>
                <a:tab pos="6792913" algn="l"/>
                <a:tab pos="7245350" algn="l"/>
                <a:tab pos="7697788" algn="l"/>
                <a:tab pos="8151813" algn="l"/>
                <a:tab pos="8604250" algn="l"/>
                <a:tab pos="90582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902075" indent="-230188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3288" algn="l"/>
                <a:tab pos="1357313" algn="l"/>
                <a:tab pos="1809750" algn="l"/>
                <a:tab pos="2262188" algn="l"/>
                <a:tab pos="2716213" algn="l"/>
                <a:tab pos="3168650" algn="l"/>
                <a:tab pos="3621088" algn="l"/>
                <a:tab pos="4075113" algn="l"/>
                <a:tab pos="4527550" algn="l"/>
                <a:tab pos="4979988" algn="l"/>
                <a:tab pos="5434013" algn="l"/>
                <a:tab pos="5886450" algn="l"/>
                <a:tab pos="6338888" algn="l"/>
                <a:tab pos="6792913" algn="l"/>
                <a:tab pos="7245350" algn="l"/>
                <a:tab pos="7697788" algn="l"/>
                <a:tab pos="8151813" algn="l"/>
                <a:tab pos="8604250" algn="l"/>
                <a:tab pos="90582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5409896-0415-48A6-87B8-0CE747982791}" type="slidenum">
              <a:rPr lang="en-US" altLang="ja-JP" smtClean="0"/>
              <a:pPr>
                <a:spcBef>
                  <a:spcPct val="0"/>
                </a:spcBef>
              </a:pPr>
              <a:t>31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3" name="Shape 8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19351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8398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5" name="Shape 12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>
              <a:latin typeface="ＭＳ Ｐゴシック"/>
              <a:ea typeface="ＭＳ Ｐゴシック"/>
              <a:cs typeface="ＭＳ Ｐゴシック"/>
              <a:sym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439045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406885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63537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3" name="Shape 1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ＭＳ Ｐゴシック"/>
                <a:ea typeface="ＭＳ Ｐゴシック"/>
                <a:cs typeface="ＭＳ Ｐゴシック"/>
                <a:sym typeface="ＭＳ Ｐゴシック"/>
              </a:defRPr>
            </a:lvl1pPr>
          </a:lstStyle>
          <a:p>
            <a:pPr indent="-635" algn="l">
              <a:spcBef>
                <a:spcPts val="430"/>
              </a:spcBef>
              <a:spcAft>
                <a:spcPts val="0"/>
              </a:spcAft>
            </a:pPr>
            <a:r>
              <a:rPr lang="en-US" altLang="ja-JP" sz="1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游明朝" panose="02020400000000000000" pitchFamily="18" charset="-128"/>
              </a:rPr>
              <a:t>.</a:t>
            </a:r>
            <a:endParaRPr lang="ja-JP" altLang="ja-JP" sz="18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游明朝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1990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098706-1CC1-4A5C-ABC1-ED81AB7278B5}" type="datetime1">
              <a:rPr lang="en-US" altLang="ja-JP"/>
              <a:pPr>
                <a:defRPr/>
              </a:pPr>
              <a:t>9/18/2023</a:t>
            </a:fld>
            <a:endParaRPr 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E8A25-1249-46BB-B043-72F9766438A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41229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35B1E-E47A-4CC3-BB8E-11A0D300C17B}" type="datetime1">
              <a:rPr lang="en-US" altLang="ja-JP"/>
              <a:pPr>
                <a:defRPr/>
              </a:pPr>
              <a:t>9/18/2023</a:t>
            </a:fld>
            <a:endParaRPr 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3F803E-47AF-4E32-8BB6-01CE72955C5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11048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tiff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8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 defTabSz="914400">
              <a:defRPr sz="1200"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" name="Image" descr="Image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551" y="221413"/>
            <a:ext cx="627000" cy="6270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457200" y="92074"/>
            <a:ext cx="8229600" cy="1508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r>
              <a:t>Title Text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2352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6924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"/>
        <a:tabLst/>
        <a:defRPr sz="3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1496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"/>
        <a:tabLst/>
        <a:defRPr sz="3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6068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"/>
        <a:tabLst/>
        <a:defRPr sz="3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0640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"/>
        <a:tabLst/>
        <a:defRPr sz="3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6.png"/><Relationship Id="rId10" Type="http://schemas.openxmlformats.org/officeDocument/2006/relationships/image" Target="../media/image51.jpeg"/><Relationship Id="rId4" Type="http://schemas.openxmlformats.org/officeDocument/2006/relationships/image" Target="../media/image45.png"/><Relationship Id="rId9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10" Type="http://schemas.openxmlformats.org/officeDocument/2006/relationships/image" Target="../media/image93.jpe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9.gif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ake of Sado Island - Manotsuru…"/>
          <p:cNvSpPr txBox="1"/>
          <p:nvPr/>
        </p:nvSpPr>
        <p:spPr>
          <a:xfrm>
            <a:off x="1996756" y="4767186"/>
            <a:ext cx="5150487" cy="15234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spcBef>
                <a:spcPts val="600"/>
              </a:spcBef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sz="3200" dirty="0"/>
              <a:t>Sake of </a:t>
            </a:r>
            <a:r>
              <a:rPr sz="3200" dirty="0" err="1"/>
              <a:t>Sado</a:t>
            </a:r>
            <a:r>
              <a:rPr sz="3200" dirty="0"/>
              <a:t> Island - </a:t>
            </a:r>
            <a:r>
              <a:rPr sz="3200" dirty="0" err="1"/>
              <a:t>Manotsuru</a:t>
            </a:r>
            <a:endParaRPr sz="3200" dirty="0"/>
          </a:p>
          <a:p>
            <a:pPr algn="ctr">
              <a:spcBef>
                <a:spcPts val="600"/>
              </a:spcBef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i="1"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dirty="0"/>
              <a:t>Rumiko Obata – 5</a:t>
            </a:r>
            <a:r>
              <a:rPr baseline="30000" dirty="0"/>
              <a:t>th</a:t>
            </a:r>
            <a:r>
              <a:rPr dirty="0"/>
              <a:t> Generation</a:t>
            </a:r>
          </a:p>
        </p:txBody>
      </p:sp>
      <p:pic>
        <p:nvPicPr>
          <p:cNvPr id="23" name="image.jpeg" descr="image.jpeg"/>
          <p:cNvPicPr>
            <a:picLocks noChangeAspect="1"/>
          </p:cNvPicPr>
          <p:nvPr/>
        </p:nvPicPr>
        <p:blipFill>
          <a:blip r:embed="rId2"/>
          <a:srcRect t="7232" r="132" b="18293"/>
          <a:stretch>
            <a:fillRect/>
          </a:stretch>
        </p:blipFill>
        <p:spPr>
          <a:xfrm>
            <a:off x="-1" y="-162377"/>
            <a:ext cx="9144002" cy="45545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森の中にある滝自動的に生成された説明" descr="森の中にある滝自動的に生成された説明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582" b="34182"/>
          <a:stretch>
            <a:fillRect/>
          </a:stretch>
        </p:blipFill>
        <p:spPr>
          <a:xfrm>
            <a:off x="1248459" y="936864"/>
            <a:ext cx="7895541" cy="5394650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Water 水"/>
          <p:cNvSpPr txBox="1"/>
          <p:nvPr/>
        </p:nvSpPr>
        <p:spPr>
          <a:xfrm>
            <a:off x="926223" y="145582"/>
            <a:ext cx="7047529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4000"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rPr b="1" dirty="0">
                <a:latin typeface="+mj-lt"/>
              </a:rPr>
              <a:t>Water 水</a:t>
            </a:r>
          </a:p>
        </p:txBody>
      </p:sp>
      <p:sp>
        <p:nvSpPr>
          <p:cNvPr id="131" name="Soft water enables brewing of soft sake"/>
          <p:cNvSpPr txBox="1"/>
          <p:nvPr/>
        </p:nvSpPr>
        <p:spPr>
          <a:xfrm>
            <a:off x="5435715" y="6281739"/>
            <a:ext cx="3587838" cy="320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r" defTabSz="914400">
              <a:defRPr sz="1600"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rPr dirty="0"/>
              <a:t>Soft water enables brewing of soft sake </a:t>
            </a:r>
          </a:p>
        </p:txBody>
      </p:sp>
      <p:pic>
        <p:nvPicPr>
          <p:cNvPr id="8" name="image.png" descr="image.png">
            <a:extLst>
              <a:ext uri="{FF2B5EF4-FFF2-40B4-BE49-F238E27FC236}">
                <a16:creationId xmlns:a16="http://schemas.microsoft.com/office/drawing/2014/main" id="{31528519-0263-C360-BAC5-B92B2DE1AA4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83" r="5807" b="4460"/>
          <a:stretch>
            <a:fillRect/>
          </a:stretch>
        </p:blipFill>
        <p:spPr>
          <a:xfrm>
            <a:off x="262396" y="4021135"/>
            <a:ext cx="2111905" cy="2580645"/>
          </a:xfrm>
          <a:prstGeom prst="rect">
            <a:avLst/>
          </a:prstGeom>
          <a:ln w="25400" cap="flat">
            <a:solidFill>
              <a:srgbClr val="AC0000"/>
            </a:solidFill>
            <a:prstDash val="solid"/>
            <a:miter lim="400000"/>
          </a:ln>
          <a:effectLst/>
        </p:spPr>
      </p:pic>
      <p:sp>
        <p:nvSpPr>
          <p:cNvPr id="19" name="Circle">
            <a:extLst>
              <a:ext uri="{FF2B5EF4-FFF2-40B4-BE49-F238E27FC236}">
                <a16:creationId xmlns:a16="http://schemas.microsoft.com/office/drawing/2014/main" id="{9565EBF5-E53D-2FC7-8545-A95251FA4FEE}"/>
              </a:ext>
            </a:extLst>
          </p:cNvPr>
          <p:cNvSpPr/>
          <p:nvPr/>
        </p:nvSpPr>
        <p:spPr>
          <a:xfrm>
            <a:off x="7561861" y="5962049"/>
            <a:ext cx="64925" cy="60071"/>
          </a:xfrm>
          <a:prstGeom prst="ellipse">
            <a:avLst/>
          </a:prstGeom>
          <a:solidFill>
            <a:srgbClr val="AC0000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 defTabSz="914400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" name="楕円 2">
            <a:extLst>
              <a:ext uri="{FF2B5EF4-FFF2-40B4-BE49-F238E27FC236}">
                <a16:creationId xmlns:a16="http://schemas.microsoft.com/office/drawing/2014/main" id="{176BBE23-ABD7-C008-BA8C-D2043D00290C}"/>
              </a:ext>
            </a:extLst>
          </p:cNvPr>
          <p:cNvSpPr/>
          <p:nvPr/>
        </p:nvSpPr>
        <p:spPr>
          <a:xfrm rot="19067461">
            <a:off x="665160" y="5715904"/>
            <a:ext cx="1704109" cy="432262"/>
          </a:xfrm>
          <a:prstGeom prst="ellipse">
            <a:avLst/>
          </a:prstGeom>
          <a:noFill/>
          <a:ln w="25400" cap="flat">
            <a:solidFill>
              <a:srgbClr val="FFFF99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楕円 3">
            <a:extLst>
              <a:ext uri="{FF2B5EF4-FFF2-40B4-BE49-F238E27FC236}">
                <a16:creationId xmlns:a16="http://schemas.microsoft.com/office/drawing/2014/main" id="{C7016686-C193-5F74-1F34-6E2DF3397F4F}"/>
              </a:ext>
            </a:extLst>
          </p:cNvPr>
          <p:cNvSpPr/>
          <p:nvPr/>
        </p:nvSpPr>
        <p:spPr>
          <a:xfrm rot="18516986">
            <a:off x="466293" y="4745978"/>
            <a:ext cx="1704109" cy="432262"/>
          </a:xfrm>
          <a:prstGeom prst="ellipse">
            <a:avLst/>
          </a:prstGeom>
          <a:noFill/>
          <a:ln w="25400" cap="flat">
            <a:solidFill>
              <a:srgbClr val="FFFF99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Water 水">
            <a:extLst>
              <a:ext uri="{FF2B5EF4-FFF2-40B4-BE49-F238E27FC236}">
                <a16:creationId xmlns:a16="http://schemas.microsoft.com/office/drawing/2014/main" id="{8374B0F2-ABDC-6E72-99B5-C601BF253E79}"/>
              </a:ext>
            </a:extLst>
          </p:cNvPr>
          <p:cNvSpPr txBox="1"/>
          <p:nvPr/>
        </p:nvSpPr>
        <p:spPr>
          <a:xfrm>
            <a:off x="1318347" y="969934"/>
            <a:ext cx="7047529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4000"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Melting snow from the mountains carries clean &amp; soft water.</a:t>
            </a:r>
            <a:r>
              <a:rPr sz="3200" b="1" dirty="0">
                <a:solidFill>
                  <a:schemeClr val="bg1"/>
                </a:solidFill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8135111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Our Motto"/>
          <p:cNvSpPr txBox="1"/>
          <p:nvPr/>
        </p:nvSpPr>
        <p:spPr>
          <a:xfrm>
            <a:off x="7314788" y="131762"/>
            <a:ext cx="1685067" cy="486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r">
              <a:def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Our Motto</a:t>
            </a:r>
          </a:p>
        </p:txBody>
      </p:sp>
      <p:sp>
        <p:nvSpPr>
          <p:cNvPr id="136" name="Rectangle"/>
          <p:cNvSpPr/>
          <p:nvPr/>
        </p:nvSpPr>
        <p:spPr>
          <a:xfrm>
            <a:off x="311150" y="1916112"/>
            <a:ext cx="444500" cy="1368426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 defTabSz="914400">
              <a:defRPr sz="18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37" name="image.jpeg" descr="image.jpeg"/>
          <p:cNvPicPr>
            <a:picLocks noChangeAspect="1"/>
          </p:cNvPicPr>
          <p:nvPr/>
        </p:nvPicPr>
        <p:blipFill>
          <a:blip r:embed="rId3"/>
          <a:srcRect l="33676" b="11947"/>
          <a:stretch>
            <a:fillRect/>
          </a:stretch>
        </p:blipFill>
        <p:spPr>
          <a:xfrm>
            <a:off x="586518" y="2010640"/>
            <a:ext cx="3686630" cy="3263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image.jpeg" descr="image.jpe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52850" y="218014"/>
            <a:ext cx="4369270" cy="29147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image.jpeg" descr="image.jpe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1923" y="3946271"/>
            <a:ext cx="3292873" cy="2195249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People 人"/>
          <p:cNvSpPr txBox="1"/>
          <p:nvPr/>
        </p:nvSpPr>
        <p:spPr>
          <a:xfrm>
            <a:off x="921880" y="131762"/>
            <a:ext cx="7047529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4000"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rPr lang="en-US" b="1" dirty="0">
                <a:latin typeface="+mj-lt"/>
              </a:rPr>
              <a:t>People</a:t>
            </a:r>
            <a:r>
              <a:rPr b="1" dirty="0">
                <a:latin typeface="+mj-lt"/>
              </a:rPr>
              <a:t> 人</a:t>
            </a:r>
          </a:p>
        </p:txBody>
      </p:sp>
      <p:sp>
        <p:nvSpPr>
          <p:cNvPr id="141" name="Line"/>
          <p:cNvSpPr/>
          <p:nvPr/>
        </p:nvSpPr>
        <p:spPr>
          <a:xfrm flipH="1">
            <a:off x="596257" y="216994"/>
            <a:ext cx="1" cy="508987"/>
          </a:xfrm>
          <a:prstGeom prst="line">
            <a:avLst/>
          </a:prstGeom>
          <a:ln w="76200">
            <a:solidFill>
              <a:srgbClr val="AC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2" name="Brewmaster (Toji) Kenya Kudo cooling down steamed rice"/>
          <p:cNvSpPr txBox="1"/>
          <p:nvPr/>
        </p:nvSpPr>
        <p:spPr>
          <a:xfrm>
            <a:off x="5299010" y="3131146"/>
            <a:ext cx="2916732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r" defTabSz="914400">
              <a:defRPr sz="1600"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rPr dirty="0"/>
              <a:t>Brew</a:t>
            </a:r>
            <a:r>
              <a:rPr lang="ja-JP" altLang="en-US" dirty="0"/>
              <a:t> </a:t>
            </a:r>
            <a:r>
              <a:rPr dirty="0"/>
              <a:t>master (</a:t>
            </a:r>
            <a:r>
              <a:rPr dirty="0" err="1"/>
              <a:t>Toji</a:t>
            </a:r>
            <a:r>
              <a:rPr dirty="0"/>
              <a:t>) Kenya Kudo cooling down steamed rice</a:t>
            </a:r>
          </a:p>
        </p:txBody>
      </p:sp>
      <p:sp>
        <p:nvSpPr>
          <p:cNvPr id="143" name="Brewery workers (Kurabito) making Koji"/>
          <p:cNvSpPr txBox="1"/>
          <p:nvPr/>
        </p:nvSpPr>
        <p:spPr>
          <a:xfrm>
            <a:off x="5689279" y="6091345"/>
            <a:ext cx="2520725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r" defTabSz="914400">
              <a:defRPr sz="1600"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t>Brewery workers (Kurabito) making Koji</a:t>
            </a:r>
          </a:p>
        </p:txBody>
      </p:sp>
      <p:sp>
        <p:nvSpPr>
          <p:cNvPr id="144" name="Brewery worker preparing the fermentation mash"/>
          <p:cNvSpPr txBox="1"/>
          <p:nvPr/>
        </p:nvSpPr>
        <p:spPr>
          <a:xfrm>
            <a:off x="1786262" y="5267230"/>
            <a:ext cx="2520725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r" defTabSz="914400">
              <a:defRPr sz="1600"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rPr dirty="0"/>
              <a:t>Brewery worker preparing the fermentation mash</a:t>
            </a:r>
          </a:p>
        </p:txBody>
      </p:sp>
    </p:spTree>
    <p:extLst>
      <p:ext uri="{BB962C8B-B14F-4D97-AF65-F5344CB8AC3E}">
        <p14:creationId xmlns:p14="http://schemas.microsoft.com/office/powerpoint/2010/main" val="259226134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image.jpeg" descr="image.jpeg"/>
          <p:cNvPicPr>
            <a:picLocks noChangeAspect="1"/>
          </p:cNvPicPr>
          <p:nvPr/>
        </p:nvPicPr>
        <p:blipFill>
          <a:blip r:embed="rId3"/>
          <a:srcRect t="9960" r="9872"/>
          <a:stretch>
            <a:fillRect/>
          </a:stretch>
        </p:blipFill>
        <p:spPr>
          <a:xfrm>
            <a:off x="242268" y="961480"/>
            <a:ext cx="5483351" cy="3646991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Gakkogura (2nd Brewery)"/>
          <p:cNvSpPr txBox="1"/>
          <p:nvPr/>
        </p:nvSpPr>
        <p:spPr>
          <a:xfrm>
            <a:off x="869725" y="113096"/>
            <a:ext cx="7047529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4000"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rPr lang="en-US" altLang="ja-JP" b="1" dirty="0">
                <a:latin typeface="+mj-lt"/>
              </a:rPr>
              <a:t>Sustainable Energy</a:t>
            </a:r>
            <a:r>
              <a:rPr b="1" dirty="0">
                <a:latin typeface="+mj-lt"/>
              </a:rPr>
              <a:t> </a:t>
            </a:r>
          </a:p>
        </p:txBody>
      </p:sp>
      <p:sp>
        <p:nvSpPr>
          <p:cNvPr id="114" name="Renewable energy with solar panels"/>
          <p:cNvSpPr txBox="1"/>
          <p:nvPr/>
        </p:nvSpPr>
        <p:spPr>
          <a:xfrm>
            <a:off x="5194846" y="6481425"/>
            <a:ext cx="3587838" cy="320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r" defTabSz="914400">
              <a:defRPr sz="1600"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rPr dirty="0"/>
              <a:t>Renewable energy with solar panels</a:t>
            </a:r>
          </a:p>
        </p:txBody>
      </p:sp>
      <p:pic>
        <p:nvPicPr>
          <p:cNvPr id="115" name="image.png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9375" y="3356794"/>
            <a:ext cx="4203309" cy="3152071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Renovated an abandoned elementary school…"/>
          <p:cNvSpPr txBox="1"/>
          <p:nvPr/>
        </p:nvSpPr>
        <p:spPr>
          <a:xfrm>
            <a:off x="303125" y="4661230"/>
            <a:ext cx="3874403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defTabSz="914400">
              <a:defRPr sz="1600"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lang="en-US" dirty="0" err="1"/>
              <a:t>Gakkogura</a:t>
            </a:r>
            <a:r>
              <a:rPr lang="en-US" dirty="0"/>
              <a:t>, Obata Shuzo’s 2</a:t>
            </a:r>
            <a:r>
              <a:rPr lang="en-US" baseline="30000" dirty="0"/>
              <a:t>nd</a:t>
            </a:r>
            <a:r>
              <a:rPr lang="en-US" dirty="0"/>
              <a:t> brewery</a:t>
            </a:r>
          </a:p>
          <a:p>
            <a:pPr defTabSz="914400">
              <a:defRPr sz="1600"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dirty="0"/>
              <a:t>Renovated an abandoned elementary school</a:t>
            </a:r>
          </a:p>
          <a:p>
            <a:pPr defTabSz="914400">
              <a:defRPr sz="1600"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dirty="0"/>
              <a:t>Joint studies with Tokyo University and community with other stakeholders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77C2221-A6A1-B47B-C37A-D3056B9F6F1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8115" y="1026678"/>
            <a:ext cx="2829630" cy="2122222"/>
          </a:xfrm>
          <a:prstGeom prst="rect">
            <a:avLst/>
          </a:prstGeom>
        </p:spPr>
      </p:pic>
      <p:sp>
        <p:nvSpPr>
          <p:cNvPr id="4" name="Toki (Crested Ibis)">
            <a:extLst>
              <a:ext uri="{FF2B5EF4-FFF2-40B4-BE49-F238E27FC236}">
                <a16:creationId xmlns:a16="http://schemas.microsoft.com/office/drawing/2014/main" id="{30920B16-26A4-7298-F97A-D37EEF7F2749}"/>
              </a:ext>
            </a:extLst>
          </p:cNvPr>
          <p:cNvSpPr txBox="1"/>
          <p:nvPr/>
        </p:nvSpPr>
        <p:spPr>
          <a:xfrm>
            <a:off x="242268" y="894071"/>
            <a:ext cx="5294814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defTabSz="914400">
              <a:defRPr sz="4000"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rPr lang="en-US" sz="3600" dirty="0"/>
              <a:t> 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Energy Circulation</a:t>
            </a:r>
            <a:endParaRPr sz="3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3516059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5028535F-02BF-4855-9232-B44D93DE6549}"/>
              </a:ext>
            </a:extLst>
          </p:cNvPr>
          <p:cNvGrpSpPr/>
          <p:nvPr/>
        </p:nvGrpSpPr>
        <p:grpSpPr>
          <a:xfrm>
            <a:off x="197073" y="25940"/>
            <a:ext cx="8493063" cy="3504188"/>
            <a:chOff x="346919" y="464495"/>
            <a:chExt cx="8493063" cy="3504188"/>
          </a:xfrm>
        </p:grpSpPr>
        <p:grpSp>
          <p:nvGrpSpPr>
            <p:cNvPr id="31" name="グループ化 30">
              <a:extLst>
                <a:ext uri="{FF2B5EF4-FFF2-40B4-BE49-F238E27FC236}">
                  <a16:creationId xmlns:a16="http://schemas.microsoft.com/office/drawing/2014/main" id="{987F2410-0FC2-4EBE-8FC6-5DD9DFA0C228}"/>
                </a:ext>
              </a:extLst>
            </p:cNvPr>
            <p:cNvGrpSpPr/>
            <p:nvPr/>
          </p:nvGrpSpPr>
          <p:grpSpPr>
            <a:xfrm>
              <a:off x="346919" y="464495"/>
              <a:ext cx="6747396" cy="3504188"/>
              <a:chOff x="1316118" y="1576056"/>
              <a:chExt cx="7274204" cy="3700398"/>
            </a:xfrm>
          </p:grpSpPr>
          <p:sp>
            <p:nvSpPr>
              <p:cNvPr id="34" name="楕円 33">
                <a:extLst>
                  <a:ext uri="{FF2B5EF4-FFF2-40B4-BE49-F238E27FC236}">
                    <a16:creationId xmlns:a16="http://schemas.microsoft.com/office/drawing/2014/main" id="{A06909E7-C9B6-404F-A4BF-2DA2A36B997D}"/>
                  </a:ext>
                </a:extLst>
              </p:cNvPr>
              <p:cNvSpPr/>
              <p:nvPr/>
            </p:nvSpPr>
            <p:spPr>
              <a:xfrm>
                <a:off x="1646817" y="1822948"/>
                <a:ext cx="6430262" cy="3206613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5" name="正方形/長方形 34">
                <a:extLst>
                  <a:ext uri="{FF2B5EF4-FFF2-40B4-BE49-F238E27FC236}">
                    <a16:creationId xmlns:a16="http://schemas.microsoft.com/office/drawing/2014/main" id="{F75498BA-1009-4825-A025-E7674486FC2B}"/>
                  </a:ext>
                </a:extLst>
              </p:cNvPr>
              <p:cNvSpPr/>
              <p:nvPr/>
            </p:nvSpPr>
            <p:spPr>
              <a:xfrm>
                <a:off x="2713382" y="2059797"/>
                <a:ext cx="4071888" cy="237257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altLang="ja-JP" sz="2800" b="1" cap="none" spc="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j-lt"/>
                  </a:rPr>
                  <a:t>2020</a:t>
                </a:r>
                <a:endParaRPr lang="en-US" altLang="ja-JP" sz="2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</a:endParaRPr>
              </a:p>
              <a:p>
                <a:pPr algn="ctr"/>
                <a:r>
                  <a:rPr lang="en-US" altLang="ja-JP" sz="2800" b="1" cap="none" spc="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j-lt"/>
                  </a:rPr>
                  <a:t>Government of JAPAN</a:t>
                </a:r>
              </a:p>
              <a:p>
                <a:pPr algn="ctr"/>
                <a:r>
                  <a:rPr lang="en-US" altLang="ja-JP" sz="2800" b="1" cap="none" spc="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j-lt"/>
                  </a:rPr>
                  <a:t>Cabinet office </a:t>
                </a:r>
              </a:p>
              <a:p>
                <a:pPr algn="ctr"/>
                <a:r>
                  <a:rPr lang="en-US" altLang="ja-JP" sz="2800" b="1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j-lt"/>
                  </a:rPr>
                  <a:t>Sake Special Zone</a:t>
                </a:r>
              </a:p>
              <a:p>
                <a:pPr algn="ctr"/>
                <a:r>
                  <a:rPr lang="en-US" altLang="ja-JP" sz="2800" b="1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j-lt"/>
                  </a:rPr>
                  <a:t>Certification No.1</a:t>
                </a:r>
                <a:endParaRPr lang="en-US" altLang="ja-JP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</a:endParaRPr>
              </a:p>
            </p:txBody>
          </p:sp>
          <p:sp>
            <p:nvSpPr>
              <p:cNvPr id="38" name="楕円 37">
                <a:extLst>
                  <a:ext uri="{FF2B5EF4-FFF2-40B4-BE49-F238E27FC236}">
                    <a16:creationId xmlns:a16="http://schemas.microsoft.com/office/drawing/2014/main" id="{1DAB5288-0817-42E4-935E-C853208B6681}"/>
                  </a:ext>
                </a:extLst>
              </p:cNvPr>
              <p:cNvSpPr/>
              <p:nvPr/>
            </p:nvSpPr>
            <p:spPr>
              <a:xfrm>
                <a:off x="1316118" y="1576056"/>
                <a:ext cx="7274204" cy="3700398"/>
              </a:xfrm>
              <a:prstGeom prst="ellipse">
                <a:avLst/>
              </a:prstGeom>
              <a:noFill/>
              <a:ln w="76200"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id="{299399D4-8095-4E14-8B2F-75C94CD293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5696" y="779909"/>
              <a:ext cx="3344286" cy="2424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楕円 11">
            <a:extLst>
              <a:ext uri="{FF2B5EF4-FFF2-40B4-BE49-F238E27FC236}">
                <a16:creationId xmlns:a16="http://schemas.microsoft.com/office/drawing/2014/main" id="{CA84B44C-A279-4042-8E0F-F7F65A395A1B}"/>
              </a:ext>
            </a:extLst>
          </p:cNvPr>
          <p:cNvSpPr/>
          <p:nvPr/>
        </p:nvSpPr>
        <p:spPr>
          <a:xfrm>
            <a:off x="1512228" y="2996719"/>
            <a:ext cx="3807959" cy="2028492"/>
          </a:xfrm>
          <a:prstGeom prst="ellipse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8D1F31F2-5A76-4163-892E-132D8A025614}"/>
              </a:ext>
            </a:extLst>
          </p:cNvPr>
          <p:cNvSpPr/>
          <p:nvPr/>
        </p:nvSpPr>
        <p:spPr>
          <a:xfrm>
            <a:off x="1841458" y="3256097"/>
            <a:ext cx="3432251" cy="18774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2020</a:t>
            </a:r>
          </a:p>
          <a:p>
            <a:pPr algn="ctr"/>
            <a:r>
              <a:rPr lang="ja-JP" alt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「</a:t>
            </a:r>
            <a:r>
              <a:rPr lang="en-US" altLang="ja-JP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The Japan Times</a:t>
            </a:r>
            <a:r>
              <a:rPr lang="ja-JP" alt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」</a:t>
            </a:r>
            <a:endParaRPr lang="en-US" altLang="ja-JP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  <a:p>
            <a:pPr algn="ctr"/>
            <a:r>
              <a:rPr lang="en-US" altLang="ja-JP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SATOYAMA</a:t>
            </a:r>
            <a:r>
              <a:rPr lang="ja-JP" alt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altLang="ja-JP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Award</a:t>
            </a:r>
          </a:p>
          <a:p>
            <a:pPr algn="ctr"/>
            <a:endParaRPr lang="ja-JP" altLang="en-US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B2CD6736-F3EE-4939-BACD-D4A80DEA213C}"/>
              </a:ext>
            </a:extLst>
          </p:cNvPr>
          <p:cNvSpPr/>
          <p:nvPr/>
        </p:nvSpPr>
        <p:spPr>
          <a:xfrm>
            <a:off x="1077033" y="2806912"/>
            <a:ext cx="4425590" cy="2369880"/>
          </a:xfrm>
          <a:prstGeom prst="ellipse">
            <a:avLst/>
          </a:prstGeom>
          <a:noFill/>
          <a:ln w="76200"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29F3020D-CDC9-4F93-815C-FE3902B696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4638" y="2964602"/>
            <a:ext cx="1814071" cy="364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楕円 1">
            <a:extLst>
              <a:ext uri="{FF2B5EF4-FFF2-40B4-BE49-F238E27FC236}">
                <a16:creationId xmlns:a16="http://schemas.microsoft.com/office/drawing/2014/main" id="{35EB8AE6-ABC2-972E-D385-F4D42C83D2FA}"/>
              </a:ext>
            </a:extLst>
          </p:cNvPr>
          <p:cNvSpPr/>
          <p:nvPr/>
        </p:nvSpPr>
        <p:spPr>
          <a:xfrm>
            <a:off x="5343125" y="2626822"/>
            <a:ext cx="3775350" cy="2705629"/>
          </a:xfrm>
          <a:prstGeom prst="ellipse">
            <a:avLst/>
          </a:prstGeom>
          <a:noFill/>
          <a:ln w="762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楕円 3">
            <a:extLst>
              <a:ext uri="{FF2B5EF4-FFF2-40B4-BE49-F238E27FC236}">
                <a16:creationId xmlns:a16="http://schemas.microsoft.com/office/drawing/2014/main" id="{93D819F9-36EE-FEB8-4881-FC34834C11BF}"/>
              </a:ext>
            </a:extLst>
          </p:cNvPr>
          <p:cNvSpPr/>
          <p:nvPr/>
        </p:nvSpPr>
        <p:spPr>
          <a:xfrm>
            <a:off x="5445258" y="2765961"/>
            <a:ext cx="3571085" cy="24087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F8B00E9-9384-A2AE-3905-E3E83102BE91}"/>
              </a:ext>
            </a:extLst>
          </p:cNvPr>
          <p:cNvSpPr/>
          <p:nvPr/>
        </p:nvSpPr>
        <p:spPr>
          <a:xfrm>
            <a:off x="5535092" y="2640543"/>
            <a:ext cx="3432251" cy="31085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2022</a:t>
            </a:r>
          </a:p>
          <a:p>
            <a:pPr algn="ctr"/>
            <a:r>
              <a:rPr lang="en-US" altLang="ja-JP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the Ministry of the Environment</a:t>
            </a:r>
            <a:endParaRPr lang="en-US" altLang="ja-JP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  <a:p>
            <a:pPr algn="ctr"/>
            <a:r>
              <a:rPr lang="en-US" altLang="ja-JP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The Environmental Regional Branding Award </a:t>
            </a:r>
          </a:p>
          <a:p>
            <a:pPr algn="ctr"/>
            <a:endParaRPr lang="ja-JP" altLang="en-US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37B1FF9-9D56-4137-FFC8-6E8E0186A74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7036" y="5071909"/>
            <a:ext cx="2507680" cy="167074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6E1B5A5-2ECD-6C21-A042-8A72070D617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2192" y="5071909"/>
            <a:ext cx="1378987" cy="176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386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image.jpeg" descr="image.jpe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38677"/>
            <a:ext cx="6284422" cy="419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image.png" descr="imag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4" b="13325"/>
          <a:stretch>
            <a:fillRect/>
          </a:stretch>
        </p:blipFill>
        <p:spPr>
          <a:xfrm>
            <a:off x="6118185" y="2951530"/>
            <a:ext cx="2894502" cy="1709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image.jpeg" descr="image.jpe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676"/>
          <a:stretch/>
        </p:blipFill>
        <p:spPr>
          <a:xfrm>
            <a:off x="6084998" y="938677"/>
            <a:ext cx="2861317" cy="1800858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Sado 佐渡"/>
          <p:cNvSpPr txBox="1"/>
          <p:nvPr/>
        </p:nvSpPr>
        <p:spPr>
          <a:xfrm>
            <a:off x="933233" y="200963"/>
            <a:ext cx="4802549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defTabSz="914400">
              <a:defRPr sz="4000"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rPr lang="en-US" b="1" dirty="0">
                <a:latin typeface="+mj-lt"/>
                <a:ea typeface="HGPｺﾞｼｯｸE" panose="020B0900000000000000" pitchFamily="50" charset="-128"/>
              </a:rPr>
              <a:t>Microcosm of Japan</a:t>
            </a:r>
            <a:endParaRPr b="1" dirty="0">
              <a:latin typeface="+mj-lt"/>
              <a:ea typeface="HGPｺﾞｼｯｸE" panose="020B0900000000000000" pitchFamily="50" charset="-128"/>
            </a:endParaRPr>
          </a:p>
        </p:txBody>
      </p:sp>
      <p:pic>
        <p:nvPicPr>
          <p:cNvPr id="1026" name="Picture 2" descr="幽玄の炬 美しき島の能舞台へようこそ">
            <a:extLst>
              <a:ext uri="{FF2B5EF4-FFF2-40B4-BE49-F238E27FC236}">
                <a16:creationId xmlns:a16="http://schemas.microsoft.com/office/drawing/2014/main" id="{78B157E5-FAFF-D172-3549-3B595B5023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73" t="18446" r="41430"/>
          <a:stretch/>
        </p:blipFill>
        <p:spPr bwMode="auto">
          <a:xfrm>
            <a:off x="3875107" y="5245834"/>
            <a:ext cx="2050574" cy="148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CC617AC-2B5F-0271-05A4-9E3F554C4F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74" r="6497"/>
          <a:stretch/>
        </p:blipFill>
        <p:spPr bwMode="auto">
          <a:xfrm>
            <a:off x="1723839" y="5235369"/>
            <a:ext cx="2050574" cy="148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image.jpeg" descr="image.jpe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7474" y="4872878"/>
            <a:ext cx="2776367" cy="1851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0" name="Picture 6" descr="妙宣寺五重塔の画像">
            <a:extLst>
              <a:ext uri="{FF2B5EF4-FFF2-40B4-BE49-F238E27FC236}">
                <a16:creationId xmlns:a16="http://schemas.microsoft.com/office/drawing/2014/main" id="{4D5FA33D-D5FA-382F-F59F-B42384AAF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01" y="4525074"/>
            <a:ext cx="1554744" cy="233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ado 佐渡">
            <a:extLst>
              <a:ext uri="{FF2B5EF4-FFF2-40B4-BE49-F238E27FC236}">
                <a16:creationId xmlns:a16="http://schemas.microsoft.com/office/drawing/2014/main" id="{A04DE81E-B38F-20E8-1C53-2E66153DB7AF}"/>
              </a:ext>
            </a:extLst>
          </p:cNvPr>
          <p:cNvSpPr txBox="1"/>
          <p:nvPr/>
        </p:nvSpPr>
        <p:spPr>
          <a:xfrm>
            <a:off x="131313" y="2673657"/>
            <a:ext cx="3258607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defTabSz="914400">
              <a:defRPr sz="4000"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rPr lang="en-US" sz="2400" b="1" dirty="0">
                <a:solidFill>
                  <a:schemeClr val="bg1"/>
                </a:solidFill>
                <a:latin typeface="+mj-lt"/>
                <a:ea typeface="HGPｺﾞｼｯｸE" panose="020B0900000000000000" pitchFamily="50" charset="-128"/>
              </a:rPr>
              <a:t>An Island of Diversity in Nature, Culture </a:t>
            </a:r>
          </a:p>
          <a:p>
            <a:r>
              <a:rPr lang="en-US" sz="2400" b="1" dirty="0">
                <a:solidFill>
                  <a:schemeClr val="bg1"/>
                </a:solidFill>
                <a:latin typeface="+mj-lt"/>
                <a:ea typeface="HGPｺﾞｼｯｸE" panose="020B0900000000000000" pitchFamily="50" charset="-128"/>
              </a:rPr>
              <a:t>and History</a:t>
            </a:r>
            <a:endParaRPr sz="2400" b="1" dirty="0">
              <a:solidFill>
                <a:schemeClr val="bg1"/>
              </a:solidFill>
              <a:latin typeface="+mj-lt"/>
              <a:ea typeface="HGPｺﾞｼｯｸE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299694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image.png" descr="imag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7525" y="1482725"/>
            <a:ext cx="1776413" cy="11763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image.png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6925" y="1465262"/>
            <a:ext cx="1776413" cy="11779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image.png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7912" y="1482725"/>
            <a:ext cx="1808163" cy="1201738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0259" y="6401179"/>
            <a:ext cx="256541" cy="27546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449262">
              <a:defRPr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fld id="{86CB4B4D-7CA3-9044-876B-883B54F8677D}" type="slidenum">
              <a:t>15</a:t>
            </a:fld>
            <a:endParaRPr/>
          </a:p>
        </p:txBody>
      </p:sp>
      <p:pic>
        <p:nvPicPr>
          <p:cNvPr id="162" name="http://www.obata-shuzo.com/home/images/kura/img_01.jpg" descr="http://www.obata-shuzo.com/home/images/kura/img_0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400" y="1471612"/>
            <a:ext cx="1733550" cy="11874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1" name="Group"/>
          <p:cNvGrpSpPr/>
          <p:nvPr/>
        </p:nvGrpSpPr>
        <p:grpSpPr>
          <a:xfrm>
            <a:off x="1811337" y="2446619"/>
            <a:ext cx="5521326" cy="3038476"/>
            <a:chOff x="0" y="0"/>
            <a:chExt cx="5521325" cy="3038475"/>
          </a:xfrm>
        </p:grpSpPr>
        <p:sp>
          <p:nvSpPr>
            <p:cNvPr id="163" name="Oval"/>
            <p:cNvSpPr/>
            <p:nvPr/>
          </p:nvSpPr>
          <p:spPr>
            <a:xfrm>
              <a:off x="0" y="0"/>
              <a:ext cx="5521325" cy="3038475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AC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164" name="image.jpeg" descr="image.jpe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76668" y="197401"/>
              <a:ext cx="767989" cy="7209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69" name="Group"/>
            <p:cNvGrpSpPr/>
            <p:nvPr/>
          </p:nvGrpSpPr>
          <p:grpSpPr>
            <a:xfrm>
              <a:off x="525209" y="884307"/>
              <a:ext cx="4470907" cy="931788"/>
              <a:chOff x="0" y="0"/>
              <a:chExt cx="4470905" cy="931787"/>
            </a:xfrm>
          </p:grpSpPr>
          <p:pic>
            <p:nvPicPr>
              <p:cNvPr id="165" name="image.jpeg" descr="image.jpeg"/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14097" b="81878"/>
              <a:stretch>
                <a:fillRect/>
              </a:stretch>
            </p:blipFill>
            <p:spPr>
              <a:xfrm>
                <a:off x="0" y="173790"/>
                <a:ext cx="1151615" cy="65202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66" name="image.jpeg" descr="image.jpeg"/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0279" t="18121" r="13749" b="52929"/>
              <a:stretch>
                <a:fillRect/>
              </a:stretch>
            </p:blipFill>
            <p:spPr>
              <a:xfrm>
                <a:off x="1212773" y="37000"/>
                <a:ext cx="870740" cy="89478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67" name="image.jpeg" descr="image.jpeg"/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44329" r="6657" b="29814"/>
              <a:stretch>
                <a:fillRect/>
              </a:stretch>
            </p:blipFill>
            <p:spPr>
              <a:xfrm>
                <a:off x="2206305" y="61185"/>
                <a:ext cx="1074938" cy="79915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68" name="image.jpeg" descr="image.jpeg"/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70184"/>
              <a:stretch>
                <a:fillRect/>
              </a:stretch>
            </p:blipFill>
            <p:spPr>
              <a:xfrm>
                <a:off x="3319291" y="0"/>
                <a:ext cx="1151615" cy="92152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70" name="image.jpeg" descr="image.jpeg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89039" y="1882030"/>
              <a:ext cx="1543246" cy="9060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2" name="Three Pillars: Rice | Water | People + Sado"/>
          <p:cNvSpPr txBox="1"/>
          <p:nvPr/>
        </p:nvSpPr>
        <p:spPr>
          <a:xfrm>
            <a:off x="950872" y="154370"/>
            <a:ext cx="3205203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defRPr sz="4000"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lang="en-US" dirty="0">
                <a:latin typeface="+mj-lt"/>
              </a:rPr>
              <a:t>Our Motto</a:t>
            </a:r>
            <a:endParaRPr dirty="0">
              <a:latin typeface="+mj-lt"/>
            </a:endParaRPr>
          </a:p>
        </p:txBody>
      </p:sp>
      <p:sp>
        <p:nvSpPr>
          <p:cNvPr id="174" name="Sake Brewery harnessing the characteristics of Sado Island"/>
          <p:cNvSpPr txBox="1"/>
          <p:nvPr/>
        </p:nvSpPr>
        <p:spPr>
          <a:xfrm>
            <a:off x="457200" y="5682496"/>
            <a:ext cx="8309728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 defTabSz="914400">
              <a:defRPr sz="2200"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rPr lang="en-US" sz="2800" b="1" dirty="0">
                <a:solidFill>
                  <a:srgbClr val="0070C0"/>
                </a:solidFill>
                <a:latin typeface="+mj-lt"/>
              </a:rPr>
              <a:t>Brewing </a:t>
            </a:r>
            <a:r>
              <a:rPr sz="2800" b="1" dirty="0">
                <a:solidFill>
                  <a:srgbClr val="0070C0"/>
                </a:solidFill>
                <a:latin typeface="+mj-lt"/>
              </a:rPr>
              <a:t>Sake 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by</a:t>
            </a:r>
            <a:r>
              <a:rPr sz="2800" b="1" dirty="0">
                <a:solidFill>
                  <a:srgbClr val="0070C0"/>
                </a:solidFill>
                <a:latin typeface="+mj-lt"/>
              </a:rPr>
              <a:t> harnessing 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  <a:p>
            <a:r>
              <a:rPr lang="en-US" sz="2800" b="1" dirty="0">
                <a:solidFill>
                  <a:srgbClr val="0070C0"/>
                </a:solidFill>
                <a:latin typeface="+mj-lt"/>
              </a:rPr>
              <a:t>Rice, Water, Brewers and </a:t>
            </a:r>
            <a:r>
              <a:rPr sz="2800" b="1" dirty="0">
                <a:solidFill>
                  <a:srgbClr val="0070C0"/>
                </a:solidFill>
                <a:latin typeface="+mj-lt"/>
              </a:rPr>
              <a:t>the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teroire</a:t>
            </a:r>
            <a:r>
              <a:rPr sz="2800" b="1" dirty="0">
                <a:solidFill>
                  <a:srgbClr val="0070C0"/>
                </a:solidFill>
                <a:latin typeface="+mj-lt"/>
              </a:rPr>
              <a:t> of </a:t>
            </a:r>
            <a:r>
              <a:rPr sz="2800" b="1" dirty="0" err="1">
                <a:solidFill>
                  <a:srgbClr val="0070C0"/>
                </a:solidFill>
                <a:latin typeface="+mj-lt"/>
              </a:rPr>
              <a:t>Sado</a:t>
            </a:r>
            <a:r>
              <a:rPr sz="2800" b="1" dirty="0">
                <a:solidFill>
                  <a:srgbClr val="0070C0"/>
                </a:solidFill>
                <a:latin typeface="+mj-lt"/>
              </a:rPr>
              <a:t> Island</a:t>
            </a:r>
          </a:p>
        </p:txBody>
      </p:sp>
    </p:spTree>
    <p:extLst>
      <p:ext uri="{BB962C8B-B14F-4D97-AF65-F5344CB8AC3E}">
        <p14:creationId xmlns:p14="http://schemas.microsoft.com/office/powerpoint/2010/main" val="13145438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Manotsuru in the USA"/>
          <p:cNvSpPr txBox="1"/>
          <p:nvPr/>
        </p:nvSpPr>
        <p:spPr>
          <a:xfrm>
            <a:off x="843097" y="175232"/>
            <a:ext cx="5482887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defTabSz="914400">
              <a:defRPr sz="4000"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t>Manotsuru in the USA</a:t>
            </a:r>
          </a:p>
        </p:txBody>
      </p:sp>
      <p:grpSp>
        <p:nvGrpSpPr>
          <p:cNvPr id="227" name="Group"/>
          <p:cNvGrpSpPr/>
          <p:nvPr/>
        </p:nvGrpSpPr>
        <p:grpSpPr>
          <a:xfrm>
            <a:off x="-170181" y="638492"/>
            <a:ext cx="9323066" cy="5346066"/>
            <a:chOff x="0" y="0"/>
            <a:chExt cx="9323064" cy="5346065"/>
          </a:xfrm>
        </p:grpSpPr>
        <p:sp>
          <p:nvSpPr>
            <p:cNvPr id="179" name="Rectangle"/>
            <p:cNvSpPr/>
            <p:nvPr/>
          </p:nvSpPr>
          <p:spPr>
            <a:xfrm>
              <a:off x="161295" y="3535997"/>
              <a:ext cx="9161770" cy="1261746"/>
            </a:xfrm>
            <a:prstGeom prst="rect">
              <a:avLst/>
            </a:prstGeom>
            <a:solidFill>
              <a:srgbClr val="AC0000">
                <a:alpha val="150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pic>
          <p:nvPicPr>
            <p:cNvPr id="180" name="image.jpeg" descr="image.jpe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1708" t="9971" r="13334"/>
            <a:stretch>
              <a:fillRect/>
            </a:stretch>
          </p:blipFill>
          <p:spPr>
            <a:xfrm>
              <a:off x="3481704" y="1064894"/>
              <a:ext cx="877889" cy="24193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1" name="image.jpeg" descr="image.jpe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7136" t="10017" r="28292"/>
            <a:stretch>
              <a:fillRect/>
            </a:stretch>
          </p:blipFill>
          <p:spPr>
            <a:xfrm>
              <a:off x="394017" y="1147445"/>
              <a:ext cx="825501" cy="23320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2" name="image.jpeg" descr="image.jpe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2945" t="8137" r="42483"/>
            <a:stretch>
              <a:fillRect/>
            </a:stretch>
          </p:blipFill>
          <p:spPr>
            <a:xfrm>
              <a:off x="2446654" y="1068069"/>
              <a:ext cx="844551" cy="24336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3" name="Crane…"/>
            <p:cNvSpPr txBox="1"/>
            <p:nvPr/>
          </p:nvSpPr>
          <p:spPr>
            <a:xfrm>
              <a:off x="331787" y="506412"/>
              <a:ext cx="948374" cy="548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600">
                  <a:solidFill>
                    <a:srgbClr val="AC0000"/>
                  </a:solidFill>
                  <a:latin typeface="Baskerville"/>
                  <a:ea typeface="Baskerville"/>
                  <a:cs typeface="Baskerville"/>
                  <a:sym typeface="Baskerville"/>
                </a:defRPr>
              </a:pPr>
              <a:r>
                <a:t>Crane</a:t>
              </a:r>
            </a:p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600">
                  <a:solidFill>
                    <a:srgbClr val="AC0000"/>
                  </a:solidFill>
                  <a:latin typeface="Baskerville"/>
                  <a:ea typeface="Baskerville"/>
                  <a:cs typeface="Baskerville"/>
                  <a:sym typeface="Baskerville"/>
                </a:defRPr>
              </a:pPr>
              <a:r>
                <a:t> Honjozo</a:t>
              </a:r>
            </a:p>
          </p:txBody>
        </p:sp>
        <p:sp>
          <p:nvSpPr>
            <p:cNvPr id="184" name="Bulzai"/>
            <p:cNvSpPr txBox="1"/>
            <p:nvPr/>
          </p:nvSpPr>
          <p:spPr>
            <a:xfrm>
              <a:off x="3041650" y="571500"/>
              <a:ext cx="1572261" cy="3200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600">
                  <a:solidFill>
                    <a:srgbClr val="AC0000"/>
                  </a:solidFill>
                  <a:latin typeface="Baskerville"/>
                  <a:ea typeface="Baskerville"/>
                  <a:cs typeface="Baskerville"/>
                  <a:sym typeface="Baskerville"/>
                </a:defRPr>
              </a:lvl1pPr>
            </a:lstStyle>
            <a:p>
              <a:r>
                <a:t>Bulzai</a:t>
              </a:r>
            </a:p>
          </p:txBody>
        </p:sp>
        <p:sp>
          <p:nvSpPr>
            <p:cNvPr id="185" name="MAHO"/>
            <p:cNvSpPr txBox="1"/>
            <p:nvPr/>
          </p:nvSpPr>
          <p:spPr>
            <a:xfrm>
              <a:off x="5240337" y="0"/>
              <a:ext cx="1572261" cy="3200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600">
                  <a:solidFill>
                    <a:srgbClr val="AC0000"/>
                  </a:solidFill>
                  <a:latin typeface="Baskerville"/>
                  <a:ea typeface="Baskerville"/>
                  <a:cs typeface="Baskerville"/>
                  <a:sym typeface="Baskerville"/>
                </a:defRPr>
              </a:lvl1pPr>
            </a:lstStyle>
            <a:p>
              <a:r>
                <a:t>MAHO</a:t>
              </a:r>
            </a:p>
          </p:txBody>
        </p:sp>
        <p:sp>
          <p:nvSpPr>
            <p:cNvPr id="186" name="Countless…"/>
            <p:cNvSpPr txBox="1"/>
            <p:nvPr/>
          </p:nvSpPr>
          <p:spPr>
            <a:xfrm>
              <a:off x="6388100" y="457199"/>
              <a:ext cx="1572261" cy="548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600">
                  <a:solidFill>
                    <a:srgbClr val="AC0000"/>
                  </a:solidFill>
                  <a:latin typeface="Baskerville"/>
                  <a:ea typeface="Baskerville"/>
                  <a:cs typeface="Baskerville"/>
                  <a:sym typeface="Baskerville"/>
                </a:defRPr>
              </a:pPr>
              <a:r>
                <a:t>Countless</a:t>
              </a:r>
            </a:p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600">
                  <a:solidFill>
                    <a:srgbClr val="AC0000"/>
                  </a:solidFill>
                  <a:latin typeface="Baskerville"/>
                  <a:ea typeface="Baskerville"/>
                  <a:cs typeface="Baskerville"/>
                  <a:sym typeface="Baskerville"/>
                </a:defRPr>
              </a:pPr>
              <a:r>
                <a:t>Visions</a:t>
              </a:r>
            </a:p>
          </p:txBody>
        </p:sp>
        <p:sp>
          <p:nvSpPr>
            <p:cNvPr id="187" name="Honjozo"/>
            <p:cNvSpPr txBox="1"/>
            <p:nvPr/>
          </p:nvSpPr>
          <p:spPr>
            <a:xfrm>
              <a:off x="0" y="3609181"/>
              <a:ext cx="1572261" cy="294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400">
                  <a:latin typeface="Baskerville"/>
                  <a:ea typeface="Baskerville"/>
                  <a:cs typeface="Baskerville"/>
                  <a:sym typeface="Baskerville"/>
                </a:defRPr>
              </a:lvl1pPr>
            </a:lstStyle>
            <a:p>
              <a:r>
                <a:t>Honjozo</a:t>
              </a:r>
            </a:p>
          </p:txBody>
        </p:sp>
        <p:sp>
          <p:nvSpPr>
            <p:cNvPr id="188" name="Junmai"/>
            <p:cNvSpPr txBox="1"/>
            <p:nvPr/>
          </p:nvSpPr>
          <p:spPr>
            <a:xfrm>
              <a:off x="1065212" y="3609181"/>
              <a:ext cx="1572261" cy="294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400">
                  <a:latin typeface="Baskerville"/>
                  <a:ea typeface="Baskerville"/>
                  <a:cs typeface="Baskerville"/>
                  <a:sym typeface="Baskerville"/>
                </a:defRPr>
              </a:lvl1pPr>
            </a:lstStyle>
            <a:p>
              <a:r>
                <a:t>Junmai</a:t>
              </a:r>
            </a:p>
          </p:txBody>
        </p:sp>
        <p:sp>
          <p:nvSpPr>
            <p:cNvPr id="189" name="Special…"/>
            <p:cNvSpPr txBox="1"/>
            <p:nvPr/>
          </p:nvSpPr>
          <p:spPr>
            <a:xfrm>
              <a:off x="2373312" y="3507581"/>
              <a:ext cx="961074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400">
                  <a:latin typeface="Baskerville"/>
                  <a:ea typeface="Baskerville"/>
                  <a:cs typeface="Baskerville"/>
                  <a:sym typeface="Baskerville"/>
                </a:defRPr>
              </a:pPr>
              <a:r>
                <a:t>Special</a:t>
              </a:r>
            </a:p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400">
                  <a:latin typeface="Baskerville"/>
                  <a:ea typeface="Baskerville"/>
                  <a:cs typeface="Baskerville"/>
                  <a:sym typeface="Baskerville"/>
                </a:defRPr>
              </a:pPr>
              <a:r>
                <a:t> Honjozo</a:t>
              </a:r>
            </a:p>
          </p:txBody>
        </p:sp>
        <p:sp>
          <p:nvSpPr>
            <p:cNvPr id="190" name="Ginjo"/>
            <p:cNvSpPr txBox="1"/>
            <p:nvPr/>
          </p:nvSpPr>
          <p:spPr>
            <a:xfrm>
              <a:off x="3517900" y="3609181"/>
              <a:ext cx="808673" cy="294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400">
                  <a:latin typeface="Baskerville"/>
                  <a:ea typeface="Baskerville"/>
                  <a:cs typeface="Baskerville"/>
                  <a:sym typeface="Baskerville"/>
                </a:defRPr>
              </a:lvl1pPr>
            </a:lstStyle>
            <a:p>
              <a:r>
                <a:t>Ginjo</a:t>
              </a:r>
            </a:p>
          </p:txBody>
        </p:sp>
        <p:sp>
          <p:nvSpPr>
            <p:cNvPr id="191" name="Daiginjo"/>
            <p:cNvSpPr txBox="1"/>
            <p:nvPr/>
          </p:nvSpPr>
          <p:spPr>
            <a:xfrm>
              <a:off x="4486275" y="3609181"/>
              <a:ext cx="1032511" cy="294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400">
                  <a:latin typeface="Baskerville"/>
                  <a:ea typeface="Baskerville"/>
                  <a:cs typeface="Baskerville"/>
                  <a:sym typeface="Baskerville"/>
                </a:defRPr>
              </a:lvl1pPr>
            </a:lstStyle>
            <a:p>
              <a:r>
                <a:t>Daiginjo</a:t>
              </a:r>
            </a:p>
          </p:txBody>
        </p:sp>
        <p:sp>
          <p:nvSpPr>
            <p:cNvPr id="192" name="Junmai…"/>
            <p:cNvSpPr txBox="1"/>
            <p:nvPr/>
          </p:nvSpPr>
          <p:spPr>
            <a:xfrm>
              <a:off x="6699249" y="3507581"/>
              <a:ext cx="1042036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400">
                  <a:latin typeface="Baskerville"/>
                  <a:ea typeface="Baskerville"/>
                  <a:cs typeface="Baskerville"/>
                  <a:sym typeface="Baskerville"/>
                </a:defRPr>
              </a:pPr>
              <a:r>
                <a:t>Junmai </a:t>
              </a:r>
            </a:p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400">
                  <a:latin typeface="Baskerville"/>
                  <a:ea typeface="Baskerville"/>
                  <a:cs typeface="Baskerville"/>
                  <a:sym typeface="Baskerville"/>
                </a:defRPr>
              </a:pPr>
              <a:r>
                <a:t>Nigori</a:t>
              </a:r>
            </a:p>
          </p:txBody>
        </p:sp>
        <p:sp>
          <p:nvSpPr>
            <p:cNvPr id="193" name="65%…"/>
            <p:cNvSpPr txBox="1"/>
            <p:nvPr/>
          </p:nvSpPr>
          <p:spPr>
            <a:xfrm>
              <a:off x="352425" y="3965575"/>
              <a:ext cx="827723" cy="4470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200">
                  <a:latin typeface="Baskerville"/>
                  <a:ea typeface="Baskerville"/>
                  <a:cs typeface="Baskerville"/>
                  <a:sym typeface="Baskerville"/>
                </a:defRPr>
              </a:pPr>
              <a:r>
                <a:t>65%</a:t>
              </a:r>
            </a:p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200">
                  <a:latin typeface="Baskerville"/>
                  <a:ea typeface="Baskerville"/>
                  <a:cs typeface="Baskerville"/>
                  <a:sym typeface="Baskerville"/>
                </a:defRPr>
              </a:pPr>
              <a:r>
                <a:t>SMV +7</a:t>
              </a:r>
            </a:p>
          </p:txBody>
        </p:sp>
        <p:sp>
          <p:nvSpPr>
            <p:cNvPr id="194" name="65%…"/>
            <p:cNvSpPr txBox="1"/>
            <p:nvPr/>
          </p:nvSpPr>
          <p:spPr>
            <a:xfrm>
              <a:off x="1082674" y="3965574"/>
              <a:ext cx="1572262" cy="447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200">
                  <a:latin typeface="Baskerville"/>
                  <a:ea typeface="Baskerville"/>
                  <a:cs typeface="Baskerville"/>
                  <a:sym typeface="Baskerville"/>
                </a:defRPr>
              </a:pPr>
              <a:r>
                <a:t>65%</a:t>
              </a:r>
            </a:p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200">
                  <a:latin typeface="Baskerville"/>
                  <a:ea typeface="Baskerville"/>
                  <a:cs typeface="Baskerville"/>
                  <a:sym typeface="Baskerville"/>
                </a:defRPr>
              </a:pPr>
              <a:r>
                <a:t>SMV +5~+6</a:t>
              </a:r>
            </a:p>
          </p:txBody>
        </p:sp>
        <p:sp>
          <p:nvSpPr>
            <p:cNvPr id="195" name="60%…"/>
            <p:cNvSpPr txBox="1"/>
            <p:nvPr/>
          </p:nvSpPr>
          <p:spPr>
            <a:xfrm>
              <a:off x="2293937" y="3965574"/>
              <a:ext cx="1196024" cy="447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200">
                  <a:latin typeface="Baskerville"/>
                  <a:ea typeface="Baskerville"/>
                  <a:cs typeface="Baskerville"/>
                  <a:sym typeface="Baskerville"/>
                </a:defRPr>
              </a:pPr>
              <a:r>
                <a:t>60%</a:t>
              </a:r>
            </a:p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200">
                  <a:latin typeface="Baskerville"/>
                  <a:ea typeface="Baskerville"/>
                  <a:cs typeface="Baskerville"/>
                  <a:sym typeface="Baskerville"/>
                </a:defRPr>
              </a:pPr>
              <a:r>
                <a:t>SMV+15</a:t>
              </a:r>
            </a:p>
          </p:txBody>
        </p:sp>
        <p:sp>
          <p:nvSpPr>
            <p:cNvPr id="196" name="55%…"/>
            <p:cNvSpPr txBox="1"/>
            <p:nvPr/>
          </p:nvSpPr>
          <p:spPr>
            <a:xfrm>
              <a:off x="3382962" y="3965574"/>
              <a:ext cx="1051561" cy="447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200">
                  <a:latin typeface="Baskerville"/>
                  <a:ea typeface="Baskerville"/>
                  <a:cs typeface="Baskerville"/>
                  <a:sym typeface="Baskerville"/>
                </a:defRPr>
              </a:pPr>
              <a:r>
                <a:t>55%</a:t>
              </a:r>
            </a:p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200">
                  <a:latin typeface="Baskerville"/>
                  <a:ea typeface="Baskerville"/>
                  <a:cs typeface="Baskerville"/>
                  <a:sym typeface="Baskerville"/>
                </a:defRPr>
              </a:pPr>
              <a:r>
                <a:t>SMV+5</a:t>
              </a:r>
            </a:p>
          </p:txBody>
        </p:sp>
        <p:sp>
          <p:nvSpPr>
            <p:cNvPr id="197" name="35%…"/>
            <p:cNvSpPr txBox="1"/>
            <p:nvPr/>
          </p:nvSpPr>
          <p:spPr>
            <a:xfrm>
              <a:off x="5591175" y="3965574"/>
              <a:ext cx="1030923" cy="447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200">
                  <a:latin typeface="Baskerville"/>
                  <a:ea typeface="Baskerville"/>
                  <a:cs typeface="Baskerville"/>
                  <a:sym typeface="Baskerville"/>
                </a:defRPr>
              </a:pPr>
              <a:r>
                <a:t>35%</a:t>
              </a:r>
            </a:p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200">
                  <a:latin typeface="Baskerville"/>
                  <a:ea typeface="Baskerville"/>
                  <a:cs typeface="Baskerville"/>
                  <a:sym typeface="Baskerville"/>
                </a:defRPr>
              </a:pPr>
              <a:r>
                <a:t>SMV±０</a:t>
              </a:r>
            </a:p>
          </p:txBody>
        </p:sp>
        <p:sp>
          <p:nvSpPr>
            <p:cNvPr id="198" name="60%…"/>
            <p:cNvSpPr txBox="1"/>
            <p:nvPr/>
          </p:nvSpPr>
          <p:spPr>
            <a:xfrm>
              <a:off x="6696074" y="3965574"/>
              <a:ext cx="1030924" cy="447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200">
                  <a:latin typeface="Baskerville"/>
                  <a:ea typeface="Baskerville"/>
                  <a:cs typeface="Baskerville"/>
                  <a:sym typeface="Baskerville"/>
                </a:defRPr>
              </a:pPr>
              <a:r>
                <a:t>60%</a:t>
              </a:r>
            </a:p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200">
                  <a:latin typeface="Baskerville"/>
                  <a:ea typeface="Baskerville"/>
                  <a:cs typeface="Baskerville"/>
                  <a:sym typeface="Baskerville"/>
                </a:defRPr>
              </a:pPr>
              <a:r>
                <a:t>SMV−9</a:t>
              </a:r>
            </a:p>
          </p:txBody>
        </p:sp>
        <p:sp>
          <p:nvSpPr>
            <p:cNvPr id="199" name="Rectangle"/>
            <p:cNvSpPr/>
            <p:nvPr/>
          </p:nvSpPr>
          <p:spPr>
            <a:xfrm>
              <a:off x="341629" y="4517707"/>
              <a:ext cx="2027239" cy="512764"/>
            </a:xfrm>
            <a:prstGeom prst="rect">
              <a:avLst/>
            </a:prstGeom>
            <a:gradFill flip="none" rotWithShape="1">
              <a:gsLst>
                <a:gs pos="0">
                  <a:srgbClr val="EAFAE0"/>
                </a:gs>
                <a:gs pos="50000">
                  <a:srgbClr val="D5F6C0"/>
                </a:gs>
                <a:gs pos="100000">
                  <a:srgbClr val="BEF397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defRPr sz="1800">
                  <a:solidFill>
                    <a:srgbClr val="FFFFFF"/>
                  </a:solidFill>
                  <a:latin typeface="Baskerville"/>
                  <a:ea typeface="Baskerville"/>
                  <a:cs typeface="Baskerville"/>
                  <a:sym typeface="Baskerville"/>
                </a:defRPr>
              </a:pPr>
              <a:endParaRPr/>
            </a:p>
          </p:txBody>
        </p:sp>
        <p:sp>
          <p:nvSpPr>
            <p:cNvPr id="200" name="Rectangle"/>
            <p:cNvSpPr/>
            <p:nvPr/>
          </p:nvSpPr>
          <p:spPr>
            <a:xfrm>
              <a:off x="2368232" y="4519295"/>
              <a:ext cx="1042036" cy="509588"/>
            </a:xfrm>
            <a:prstGeom prst="rect">
              <a:avLst/>
            </a:prstGeom>
            <a:gradFill flip="none" rotWithShape="1">
              <a:gsLst>
                <a:gs pos="0">
                  <a:srgbClr val="F6E1E1"/>
                </a:gs>
                <a:gs pos="50000">
                  <a:srgbClr val="EEC2C1"/>
                </a:gs>
                <a:gs pos="100000">
                  <a:srgbClr val="E79A99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defRPr sz="1800">
                  <a:solidFill>
                    <a:srgbClr val="FFFFFF"/>
                  </a:solidFill>
                  <a:latin typeface="Baskerville"/>
                  <a:ea typeface="Baskerville"/>
                  <a:cs typeface="Baskerville"/>
                  <a:sym typeface="Baskerville"/>
                </a:defRPr>
              </a:pPr>
              <a:endParaRPr/>
            </a:p>
          </p:txBody>
        </p:sp>
        <p:sp>
          <p:nvSpPr>
            <p:cNvPr id="201" name="Rectangle"/>
            <p:cNvSpPr/>
            <p:nvPr/>
          </p:nvSpPr>
          <p:spPr>
            <a:xfrm>
              <a:off x="3410267" y="4517707"/>
              <a:ext cx="3206751" cy="509589"/>
            </a:xfrm>
            <a:prstGeom prst="rect">
              <a:avLst/>
            </a:prstGeom>
            <a:gradFill flip="none" rotWithShape="1">
              <a:gsLst>
                <a:gs pos="0">
                  <a:srgbClr val="E6E3EA"/>
                </a:gs>
                <a:gs pos="50000">
                  <a:srgbClr val="CCC7D4"/>
                </a:gs>
                <a:gs pos="100000">
                  <a:srgbClr val="7030A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defRPr sz="1800">
                  <a:solidFill>
                    <a:srgbClr val="FFFFFF"/>
                  </a:solidFill>
                  <a:latin typeface="Baskerville"/>
                  <a:ea typeface="Baskerville"/>
                  <a:cs typeface="Baskerville"/>
                  <a:sym typeface="Baskerville"/>
                </a:defRPr>
              </a:pPr>
              <a:endParaRPr/>
            </a:p>
          </p:txBody>
        </p:sp>
        <p:sp>
          <p:nvSpPr>
            <p:cNvPr id="202" name="Super Dry"/>
            <p:cNvSpPr txBox="1"/>
            <p:nvPr/>
          </p:nvSpPr>
          <p:spPr>
            <a:xfrm>
              <a:off x="2097087" y="4625181"/>
              <a:ext cx="1572261" cy="294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400">
                  <a:latin typeface="Baskerville"/>
                  <a:ea typeface="Baskerville"/>
                  <a:cs typeface="Baskerville"/>
                  <a:sym typeface="Baskerville"/>
                </a:defRPr>
              </a:lvl1pPr>
            </a:lstStyle>
            <a:p>
              <a:r>
                <a:t>Super Dry</a:t>
              </a:r>
            </a:p>
          </p:txBody>
        </p:sp>
        <p:sp>
          <p:nvSpPr>
            <p:cNvPr id="203" name="Dry type"/>
            <p:cNvSpPr txBox="1"/>
            <p:nvPr/>
          </p:nvSpPr>
          <p:spPr>
            <a:xfrm>
              <a:off x="2109787" y="5051424"/>
              <a:ext cx="1572261" cy="294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400">
                  <a:latin typeface="Baskerville"/>
                  <a:ea typeface="Baskerville"/>
                  <a:cs typeface="Baskerville"/>
                  <a:sym typeface="Baskerville"/>
                </a:defRPr>
              </a:lvl1pPr>
            </a:lstStyle>
            <a:p>
              <a:r>
                <a:t>Dry type </a:t>
              </a:r>
            </a:p>
          </p:txBody>
        </p:sp>
        <p:sp>
          <p:nvSpPr>
            <p:cNvPr id="204" name="Rectangle"/>
            <p:cNvSpPr/>
            <p:nvPr/>
          </p:nvSpPr>
          <p:spPr>
            <a:xfrm>
              <a:off x="6539229" y="4516120"/>
              <a:ext cx="2489201" cy="517526"/>
            </a:xfrm>
            <a:prstGeom prst="rect">
              <a:avLst/>
            </a:prstGeom>
            <a:gradFill flip="none" rotWithShape="1">
              <a:gsLst>
                <a:gs pos="0">
                  <a:srgbClr val="FFDBF6"/>
                </a:gs>
                <a:gs pos="50000">
                  <a:srgbClr val="FFB6EE"/>
                </a:gs>
                <a:gs pos="100000">
                  <a:srgbClr val="FF86E8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defRPr sz="1800">
                  <a:solidFill>
                    <a:srgbClr val="FFFFFF"/>
                  </a:solidFill>
                  <a:latin typeface="Baskerville"/>
                  <a:ea typeface="Baskerville"/>
                  <a:cs typeface="Baskerville"/>
                  <a:sym typeface="Baskerville"/>
                </a:defRPr>
              </a:pPr>
              <a:endParaRPr/>
            </a:p>
          </p:txBody>
        </p:sp>
        <p:sp>
          <p:nvSpPr>
            <p:cNvPr id="205" name="Sweet type"/>
            <p:cNvSpPr txBox="1"/>
            <p:nvPr/>
          </p:nvSpPr>
          <p:spPr>
            <a:xfrm>
              <a:off x="7099299" y="5051424"/>
              <a:ext cx="1572261" cy="294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400">
                  <a:latin typeface="Baskerville"/>
                  <a:ea typeface="Baskerville"/>
                  <a:cs typeface="Baskerville"/>
                  <a:sym typeface="Baskerville"/>
                </a:defRPr>
              </a:lvl1pPr>
            </a:lstStyle>
            <a:p>
              <a:r>
                <a:t>Sweet type</a:t>
              </a:r>
            </a:p>
          </p:txBody>
        </p:sp>
        <p:sp>
          <p:nvSpPr>
            <p:cNvPr id="206" name="Sharp"/>
            <p:cNvSpPr txBox="1"/>
            <p:nvPr/>
          </p:nvSpPr>
          <p:spPr>
            <a:xfrm>
              <a:off x="352424" y="4625181"/>
              <a:ext cx="668974" cy="294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400">
                  <a:solidFill>
                    <a:srgbClr val="0070C0"/>
                  </a:solidFill>
                  <a:latin typeface="Baskerville"/>
                  <a:ea typeface="Baskerville"/>
                  <a:cs typeface="Baskerville"/>
                  <a:sym typeface="Baskerville"/>
                </a:defRPr>
              </a:lvl1pPr>
            </a:lstStyle>
            <a:p>
              <a:r>
                <a:t>Sharp</a:t>
              </a:r>
            </a:p>
          </p:txBody>
        </p:sp>
        <p:sp>
          <p:nvSpPr>
            <p:cNvPr id="207" name="Mild"/>
            <p:cNvSpPr txBox="1"/>
            <p:nvPr/>
          </p:nvSpPr>
          <p:spPr>
            <a:xfrm>
              <a:off x="1581149" y="4625181"/>
              <a:ext cx="670561" cy="294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400">
                  <a:solidFill>
                    <a:srgbClr val="FF7C80"/>
                  </a:solidFill>
                  <a:latin typeface="Baskerville"/>
                  <a:ea typeface="Baskerville"/>
                  <a:cs typeface="Baskerville"/>
                  <a:sym typeface="Baskerville"/>
                </a:defRPr>
              </a:lvl1pPr>
            </a:lstStyle>
            <a:p>
              <a:r>
                <a:t>Mild</a:t>
              </a:r>
            </a:p>
          </p:txBody>
        </p:sp>
        <p:sp>
          <p:nvSpPr>
            <p:cNvPr id="208" name="Refreshing"/>
            <p:cNvSpPr txBox="1"/>
            <p:nvPr/>
          </p:nvSpPr>
          <p:spPr>
            <a:xfrm>
              <a:off x="3427412" y="4625181"/>
              <a:ext cx="1234124" cy="294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400">
                  <a:solidFill>
                    <a:srgbClr val="00B050"/>
                  </a:solidFill>
                  <a:latin typeface="Baskerville"/>
                  <a:ea typeface="Baskerville"/>
                  <a:cs typeface="Baskerville"/>
                  <a:sym typeface="Baskerville"/>
                </a:defRPr>
              </a:lvl1pPr>
            </a:lstStyle>
            <a:p>
              <a:r>
                <a:t>Refreshing</a:t>
              </a:r>
            </a:p>
          </p:txBody>
        </p:sp>
        <p:sp>
          <p:nvSpPr>
            <p:cNvPr id="209" name="Rich &amp; Elegant"/>
            <p:cNvSpPr txBox="1"/>
            <p:nvPr/>
          </p:nvSpPr>
          <p:spPr>
            <a:xfrm>
              <a:off x="5467350" y="4523581"/>
              <a:ext cx="849948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400">
                  <a:solidFill>
                    <a:srgbClr val="FFFFFF"/>
                  </a:solidFill>
                  <a:latin typeface="Baskerville"/>
                  <a:ea typeface="Baskerville"/>
                  <a:cs typeface="Baskerville"/>
                  <a:sym typeface="Baskerville"/>
                </a:defRPr>
              </a:lvl1pPr>
            </a:lstStyle>
            <a:p>
              <a:r>
                <a:t>Rich &amp; Elegant</a:t>
              </a:r>
            </a:p>
          </p:txBody>
        </p:sp>
        <p:sp>
          <p:nvSpPr>
            <p:cNvPr id="210" name="Light &amp; sour"/>
            <p:cNvSpPr txBox="1"/>
            <p:nvPr/>
          </p:nvSpPr>
          <p:spPr>
            <a:xfrm>
              <a:off x="6796087" y="4523581"/>
              <a:ext cx="668973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400">
                  <a:solidFill>
                    <a:srgbClr val="31859C"/>
                  </a:solidFill>
                  <a:latin typeface="Baskerville"/>
                  <a:ea typeface="Baskerville"/>
                  <a:cs typeface="Baskerville"/>
                  <a:sym typeface="Baskerville"/>
                </a:defRPr>
              </a:lvl1pPr>
            </a:lstStyle>
            <a:p>
              <a:r>
                <a:t>Light &amp; sour</a:t>
              </a:r>
            </a:p>
          </p:txBody>
        </p:sp>
        <p:pic>
          <p:nvPicPr>
            <p:cNvPr id="211" name="複数のビール瓶自動的に生成された説明" descr="複数のビール瓶自動的に生成された説明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9416" t="14352" r="42173" b="34368"/>
            <a:stretch>
              <a:fillRect/>
            </a:stretch>
          </p:blipFill>
          <p:spPr>
            <a:xfrm>
              <a:off x="1419542" y="1079182"/>
              <a:ext cx="865189" cy="24098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2" name="台の上にある数種類の瓶自動的に生成された説明" descr="台の上にある数種類の瓶自動的に生成された説明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9823" t="5290" r="51174" b="33912"/>
            <a:stretch>
              <a:fillRect/>
            </a:stretch>
          </p:blipFill>
          <p:spPr>
            <a:xfrm>
              <a:off x="5545454" y="239395"/>
              <a:ext cx="1025526" cy="32817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3" name="image.jpeg" descr="image.jpe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9374" t="12013" r="30555" b="12013"/>
            <a:stretch>
              <a:fillRect/>
            </a:stretch>
          </p:blipFill>
          <p:spPr>
            <a:xfrm>
              <a:off x="4537392" y="1037907"/>
              <a:ext cx="855663" cy="24336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4" name="台の上にある数種類の瓶自動的に生成された説明" descr="台の上にある数種類の瓶自動的に生成された説明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2639" t="13220" r="8549" b="34086"/>
            <a:stretch>
              <a:fillRect/>
            </a:stretch>
          </p:blipFill>
          <p:spPr>
            <a:xfrm>
              <a:off x="7809229" y="868044"/>
              <a:ext cx="944564" cy="26447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5" name="台の上にある数種類の瓶自動的に生成された説明" descr="台の上にある数種類の瓶自動的に生成された説明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1835" t="14128" r="29162" b="33738"/>
            <a:stretch>
              <a:fillRect/>
            </a:stretch>
          </p:blipFill>
          <p:spPr>
            <a:xfrm>
              <a:off x="6785292" y="964882"/>
              <a:ext cx="930276" cy="25542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6" name="Crane…"/>
            <p:cNvSpPr txBox="1"/>
            <p:nvPr/>
          </p:nvSpPr>
          <p:spPr>
            <a:xfrm>
              <a:off x="1314449" y="506412"/>
              <a:ext cx="946787" cy="548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600">
                  <a:solidFill>
                    <a:srgbClr val="AC0000"/>
                  </a:solidFill>
                  <a:latin typeface="Baskerville"/>
                  <a:ea typeface="Baskerville"/>
                  <a:cs typeface="Baskerville"/>
                  <a:sym typeface="Baskerville"/>
                </a:defRPr>
              </a:pPr>
              <a:r>
                <a:t>Crane</a:t>
              </a:r>
            </a:p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600">
                  <a:solidFill>
                    <a:srgbClr val="AC0000"/>
                  </a:solidFill>
                  <a:latin typeface="Baskerville"/>
                  <a:ea typeface="Baskerville"/>
                  <a:cs typeface="Baskerville"/>
                  <a:sym typeface="Baskerville"/>
                </a:defRPr>
              </a:pPr>
              <a:r>
                <a:t> Junmai</a:t>
              </a:r>
            </a:p>
          </p:txBody>
        </p:sp>
        <p:sp>
          <p:nvSpPr>
            <p:cNvPr id="217" name="Demon…"/>
            <p:cNvSpPr txBox="1"/>
            <p:nvPr/>
          </p:nvSpPr>
          <p:spPr>
            <a:xfrm>
              <a:off x="2330450" y="490537"/>
              <a:ext cx="946786" cy="548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600">
                  <a:solidFill>
                    <a:srgbClr val="AC0000"/>
                  </a:solidFill>
                  <a:latin typeface="Baskerville"/>
                  <a:ea typeface="Baskerville"/>
                  <a:cs typeface="Baskerville"/>
                  <a:sym typeface="Baskerville"/>
                </a:defRPr>
              </a:pPr>
              <a:r>
                <a:t>Demon</a:t>
              </a:r>
            </a:p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600">
                  <a:solidFill>
                    <a:srgbClr val="AC0000"/>
                  </a:solidFill>
                  <a:latin typeface="Baskerville"/>
                  <a:ea typeface="Baskerville"/>
                  <a:cs typeface="Baskerville"/>
                  <a:sym typeface="Baskerville"/>
                </a:defRPr>
              </a:pPr>
              <a:r>
                <a:t> Slayer</a:t>
              </a:r>
            </a:p>
          </p:txBody>
        </p:sp>
        <p:sp>
          <p:nvSpPr>
            <p:cNvPr id="218" name="Rumiko…"/>
            <p:cNvSpPr txBox="1"/>
            <p:nvPr/>
          </p:nvSpPr>
          <p:spPr>
            <a:xfrm>
              <a:off x="4451350" y="463549"/>
              <a:ext cx="1027748" cy="548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600">
                  <a:solidFill>
                    <a:srgbClr val="AC0000"/>
                  </a:solidFill>
                  <a:latin typeface="Baskerville"/>
                  <a:ea typeface="Baskerville"/>
                  <a:cs typeface="Baskerville"/>
                  <a:sym typeface="Baskerville"/>
                </a:defRPr>
              </a:pPr>
              <a:r>
                <a:t>Rumiko</a:t>
              </a:r>
            </a:p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600">
                  <a:solidFill>
                    <a:srgbClr val="AC0000"/>
                  </a:solidFill>
                  <a:latin typeface="Baskerville"/>
                  <a:ea typeface="Baskerville"/>
                  <a:cs typeface="Baskerville"/>
                  <a:sym typeface="Baskerville"/>
                </a:defRPr>
              </a:pPr>
              <a:r>
                <a:t>Daiginjo</a:t>
              </a:r>
            </a:p>
          </p:txBody>
        </p:sp>
        <p:sp>
          <p:nvSpPr>
            <p:cNvPr id="219" name="Pure…"/>
            <p:cNvSpPr txBox="1"/>
            <p:nvPr/>
          </p:nvSpPr>
          <p:spPr>
            <a:xfrm>
              <a:off x="7518399" y="449262"/>
              <a:ext cx="1572261" cy="548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600">
                  <a:solidFill>
                    <a:srgbClr val="AC0000"/>
                  </a:solidFill>
                  <a:latin typeface="Baskerville"/>
                  <a:ea typeface="Baskerville"/>
                  <a:cs typeface="Baskerville"/>
                  <a:sym typeface="Baskerville"/>
                </a:defRPr>
              </a:pPr>
              <a:r>
                <a:t>Pure</a:t>
              </a:r>
            </a:p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600">
                  <a:solidFill>
                    <a:srgbClr val="AC0000"/>
                  </a:solidFill>
                  <a:latin typeface="Baskerville"/>
                  <a:ea typeface="Baskerville"/>
                  <a:cs typeface="Baskerville"/>
                  <a:sym typeface="Baskerville"/>
                </a:defRPr>
              </a:pPr>
              <a:r>
                <a:t>Bloom</a:t>
              </a:r>
            </a:p>
          </p:txBody>
        </p:sp>
        <p:sp>
          <p:nvSpPr>
            <p:cNvPr id="220" name="Daiginjo"/>
            <p:cNvSpPr txBox="1"/>
            <p:nvPr/>
          </p:nvSpPr>
          <p:spPr>
            <a:xfrm>
              <a:off x="5538787" y="3609181"/>
              <a:ext cx="1032511" cy="294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400">
                  <a:latin typeface="Baskerville"/>
                  <a:ea typeface="Baskerville"/>
                  <a:cs typeface="Baskerville"/>
                  <a:sym typeface="Baskerville"/>
                </a:defRPr>
              </a:lvl1pPr>
            </a:lstStyle>
            <a:p>
              <a:r>
                <a:t>Daiginjo</a:t>
              </a:r>
            </a:p>
          </p:txBody>
        </p:sp>
        <p:sp>
          <p:nvSpPr>
            <p:cNvPr id="221" name="Junmai…"/>
            <p:cNvSpPr txBox="1"/>
            <p:nvPr/>
          </p:nvSpPr>
          <p:spPr>
            <a:xfrm>
              <a:off x="7823199" y="3507581"/>
              <a:ext cx="1042036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400">
                  <a:latin typeface="Baskerville"/>
                  <a:ea typeface="Baskerville"/>
                  <a:cs typeface="Baskerville"/>
                  <a:sym typeface="Baskerville"/>
                </a:defRPr>
              </a:pPr>
              <a:r>
                <a:t>Junmai </a:t>
              </a:r>
            </a:p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400">
                  <a:latin typeface="Baskerville"/>
                  <a:ea typeface="Baskerville"/>
                  <a:cs typeface="Baskerville"/>
                  <a:sym typeface="Baskerville"/>
                </a:defRPr>
              </a:pPr>
              <a:r>
                <a:t>Ginjo</a:t>
              </a:r>
            </a:p>
          </p:txBody>
        </p:sp>
        <p:sp>
          <p:nvSpPr>
            <p:cNvPr id="222" name="50%…"/>
            <p:cNvSpPr txBox="1"/>
            <p:nvPr/>
          </p:nvSpPr>
          <p:spPr>
            <a:xfrm>
              <a:off x="4532312" y="3965574"/>
              <a:ext cx="1032511" cy="447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200">
                  <a:latin typeface="Baskerville"/>
                  <a:ea typeface="Baskerville"/>
                  <a:cs typeface="Baskerville"/>
                  <a:sym typeface="Baskerville"/>
                </a:defRPr>
              </a:pPr>
              <a:r>
                <a:t>50%</a:t>
              </a:r>
            </a:p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200">
                  <a:latin typeface="Baskerville"/>
                  <a:ea typeface="Baskerville"/>
                  <a:cs typeface="Baskerville"/>
                  <a:sym typeface="Baskerville"/>
                </a:defRPr>
              </a:pPr>
              <a:r>
                <a:t>SMV±０</a:t>
              </a:r>
            </a:p>
          </p:txBody>
        </p:sp>
        <p:sp>
          <p:nvSpPr>
            <p:cNvPr id="223" name="60%…"/>
            <p:cNvSpPr txBox="1"/>
            <p:nvPr/>
          </p:nvSpPr>
          <p:spPr>
            <a:xfrm>
              <a:off x="7818437" y="3965574"/>
              <a:ext cx="1030923" cy="447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200">
                  <a:latin typeface="Baskerville"/>
                  <a:ea typeface="Baskerville"/>
                  <a:cs typeface="Baskerville"/>
                  <a:sym typeface="Baskerville"/>
                </a:defRPr>
              </a:pPr>
              <a:r>
                <a:t>60%</a:t>
              </a:r>
            </a:p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200">
                  <a:latin typeface="Baskerville"/>
                  <a:ea typeface="Baskerville"/>
                  <a:cs typeface="Baskerville"/>
                  <a:sym typeface="Baskerville"/>
                </a:defRPr>
              </a:pPr>
              <a:r>
                <a:t>SMV−20</a:t>
              </a:r>
            </a:p>
          </p:txBody>
        </p:sp>
        <p:sp>
          <p:nvSpPr>
            <p:cNvPr id="224" name="Very…"/>
            <p:cNvSpPr txBox="1"/>
            <p:nvPr/>
          </p:nvSpPr>
          <p:spPr>
            <a:xfrm>
              <a:off x="8002587" y="4523581"/>
              <a:ext cx="668973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400">
                  <a:solidFill>
                    <a:srgbClr val="31859C"/>
                  </a:solidFill>
                  <a:latin typeface="Baskerville"/>
                  <a:ea typeface="Baskerville"/>
                  <a:cs typeface="Baskerville"/>
                  <a:sym typeface="Baskerville"/>
                </a:defRPr>
              </a:pPr>
              <a:r>
                <a:t>Very</a:t>
              </a:r>
            </a:p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400">
                  <a:solidFill>
                    <a:srgbClr val="31859C"/>
                  </a:solidFill>
                  <a:latin typeface="Baskerville"/>
                  <a:ea typeface="Baskerville"/>
                  <a:cs typeface="Baskerville"/>
                  <a:sym typeface="Baskerville"/>
                </a:defRPr>
              </a:pPr>
              <a:r>
                <a:t>Sweet</a:t>
              </a:r>
            </a:p>
          </p:txBody>
        </p:sp>
        <p:sp>
          <p:nvSpPr>
            <p:cNvPr id="225" name="Fruity type"/>
            <p:cNvSpPr txBox="1"/>
            <p:nvPr/>
          </p:nvSpPr>
          <p:spPr>
            <a:xfrm>
              <a:off x="4137025" y="5051424"/>
              <a:ext cx="1572261" cy="294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400">
                  <a:latin typeface="Baskerville"/>
                  <a:ea typeface="Baskerville"/>
                  <a:cs typeface="Baskerville"/>
                  <a:sym typeface="Baskerville"/>
                </a:defRPr>
              </a:lvl1pPr>
            </a:lstStyle>
            <a:p>
              <a:r>
                <a:t>Fruity type </a:t>
              </a:r>
            </a:p>
          </p:txBody>
        </p:sp>
        <p:sp>
          <p:nvSpPr>
            <p:cNvPr id="226" name="Regular  type"/>
            <p:cNvSpPr txBox="1"/>
            <p:nvPr/>
          </p:nvSpPr>
          <p:spPr>
            <a:xfrm>
              <a:off x="523875" y="5051424"/>
              <a:ext cx="1572261" cy="294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400">
                  <a:latin typeface="Baskerville"/>
                  <a:ea typeface="Baskerville"/>
                  <a:cs typeface="Baskerville"/>
                  <a:sym typeface="Baskerville"/>
                </a:defRPr>
              </a:lvl1pPr>
            </a:lstStyle>
            <a:p>
              <a:r>
                <a:t>Regular  type </a:t>
              </a:r>
            </a:p>
          </p:txBody>
        </p:sp>
      </p:grpSp>
      <p:sp>
        <p:nvSpPr>
          <p:cNvPr id="228" name="Line"/>
          <p:cNvSpPr/>
          <p:nvPr/>
        </p:nvSpPr>
        <p:spPr>
          <a:xfrm flipH="1">
            <a:off x="596257" y="216994"/>
            <a:ext cx="1" cy="508987"/>
          </a:xfrm>
          <a:prstGeom prst="line">
            <a:avLst/>
          </a:prstGeom>
          <a:ln w="76200">
            <a:solidFill>
              <a:srgbClr val="AC0000"/>
            </a:solidFill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8062776-9377-DCA2-AEAC-32B0C5B818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47" t="27012" r="42898" b="17512"/>
          <a:stretch/>
        </p:blipFill>
        <p:spPr>
          <a:xfrm>
            <a:off x="586716" y="851950"/>
            <a:ext cx="7970567" cy="4974615"/>
          </a:xfrm>
          <a:prstGeom prst="rect">
            <a:avLst/>
          </a:prstGeom>
        </p:spPr>
      </p:pic>
      <p:sp>
        <p:nvSpPr>
          <p:cNvPr id="5" name="Regular Type">
            <a:extLst>
              <a:ext uri="{FF2B5EF4-FFF2-40B4-BE49-F238E27FC236}">
                <a16:creationId xmlns:a16="http://schemas.microsoft.com/office/drawing/2014/main" id="{B9C28C98-D3C0-5429-2168-00C18B6A4711}"/>
              </a:ext>
            </a:extLst>
          </p:cNvPr>
          <p:cNvSpPr txBox="1"/>
          <p:nvPr/>
        </p:nvSpPr>
        <p:spPr>
          <a:xfrm>
            <a:off x="914139" y="144064"/>
            <a:ext cx="6721572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defTabSz="914400">
              <a:defRPr sz="4000"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rPr dirty="0">
                <a:solidFill>
                  <a:srgbClr val="C00000"/>
                </a:solidFill>
                <a:latin typeface="+mj-lt"/>
              </a:rPr>
              <a:t>Regular Type</a:t>
            </a:r>
            <a:r>
              <a:rPr lang="en-US" dirty="0">
                <a:solidFill>
                  <a:srgbClr val="C00000"/>
                </a:solidFill>
                <a:latin typeface="+mj-lt"/>
              </a:rPr>
              <a:t> (Dry</a:t>
            </a:r>
            <a:r>
              <a:rPr lang="ja-JP" altLang="en-US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ja-JP" dirty="0">
                <a:solidFill>
                  <a:srgbClr val="C00000"/>
                </a:solidFill>
                <a:latin typeface="+mj-lt"/>
              </a:rPr>
              <a:t>&amp;</a:t>
            </a:r>
            <a:r>
              <a:rPr lang="ja-JP" altLang="en-US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ja-JP" dirty="0" err="1">
                <a:solidFill>
                  <a:srgbClr val="C00000"/>
                </a:solidFill>
                <a:latin typeface="+mj-lt"/>
              </a:rPr>
              <a:t>Clearn</a:t>
            </a:r>
            <a:r>
              <a:rPr lang="en-US" dirty="0">
                <a:solidFill>
                  <a:srgbClr val="C00000"/>
                </a:solidFill>
                <a:latin typeface="+mj-lt"/>
              </a:rPr>
              <a:t>)</a:t>
            </a:r>
            <a:endParaRPr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" name="Regular Type">
            <a:extLst>
              <a:ext uri="{FF2B5EF4-FFF2-40B4-BE49-F238E27FC236}">
                <a16:creationId xmlns:a16="http://schemas.microsoft.com/office/drawing/2014/main" id="{CF6155EF-7418-8653-8414-CE3BE3E6CDD5}"/>
              </a:ext>
            </a:extLst>
          </p:cNvPr>
          <p:cNvSpPr txBox="1"/>
          <p:nvPr/>
        </p:nvSpPr>
        <p:spPr>
          <a:xfrm>
            <a:off x="249120" y="5826565"/>
            <a:ext cx="8820066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defTabSz="914400">
              <a:defRPr sz="4000"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 algn="ctr"/>
            <a:r>
              <a:rPr lang="en-US" sz="2800" dirty="0">
                <a:solidFill>
                  <a:srgbClr val="C00000"/>
                </a:solidFill>
                <a:latin typeface="+mj-lt"/>
              </a:rPr>
              <a:t>Basic sake with dry &amp; clean style. Good with Japanese food. 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  <a:latin typeface="+mj-lt"/>
              </a:rPr>
              <a:t>Can be served hot as well,</a:t>
            </a:r>
            <a:endParaRPr sz="28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900469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gular Type">
            <a:extLst>
              <a:ext uri="{FF2B5EF4-FFF2-40B4-BE49-F238E27FC236}">
                <a16:creationId xmlns:a16="http://schemas.microsoft.com/office/drawing/2014/main" id="{B9C28C98-D3C0-5429-2168-00C18B6A4711}"/>
              </a:ext>
            </a:extLst>
          </p:cNvPr>
          <p:cNvSpPr txBox="1"/>
          <p:nvPr/>
        </p:nvSpPr>
        <p:spPr>
          <a:xfrm>
            <a:off x="914139" y="144064"/>
            <a:ext cx="5892014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defTabSz="914400">
              <a:defRPr sz="4000"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rPr dirty="0">
                <a:solidFill>
                  <a:srgbClr val="C00000"/>
                </a:solidFill>
                <a:latin typeface="+mj-lt"/>
              </a:rPr>
              <a:t>Regular Type</a:t>
            </a:r>
            <a:r>
              <a:rPr lang="en-US" dirty="0">
                <a:solidFill>
                  <a:srgbClr val="C00000"/>
                </a:solidFill>
                <a:latin typeface="+mj-lt"/>
              </a:rPr>
              <a:t> (Dry &amp; </a:t>
            </a:r>
            <a:r>
              <a:rPr lang="en-US" altLang="ja-JP" dirty="0">
                <a:solidFill>
                  <a:srgbClr val="C00000"/>
                </a:solidFill>
                <a:latin typeface="+mj-lt"/>
              </a:rPr>
              <a:t>Mild</a:t>
            </a:r>
            <a:r>
              <a:rPr lang="en-US" dirty="0">
                <a:solidFill>
                  <a:srgbClr val="C00000"/>
                </a:solidFill>
                <a:latin typeface="+mj-lt"/>
              </a:rPr>
              <a:t>)</a:t>
            </a:r>
            <a:endParaRPr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BC7C809-0E00-0CD4-E19B-39FC0D01B1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526" t="24804" r="7344" b="13505"/>
          <a:stretch/>
        </p:blipFill>
        <p:spPr>
          <a:xfrm>
            <a:off x="1197204" y="769552"/>
            <a:ext cx="7605177" cy="5318895"/>
          </a:xfrm>
          <a:prstGeom prst="rect">
            <a:avLst/>
          </a:prstGeom>
        </p:spPr>
      </p:pic>
      <p:sp>
        <p:nvSpPr>
          <p:cNvPr id="2" name="Regular Type">
            <a:extLst>
              <a:ext uri="{FF2B5EF4-FFF2-40B4-BE49-F238E27FC236}">
                <a16:creationId xmlns:a16="http://schemas.microsoft.com/office/drawing/2014/main" id="{3B04BC91-E937-C8FB-0627-18A256FDB533}"/>
              </a:ext>
            </a:extLst>
          </p:cNvPr>
          <p:cNvSpPr txBox="1"/>
          <p:nvPr/>
        </p:nvSpPr>
        <p:spPr>
          <a:xfrm>
            <a:off x="240807" y="5876443"/>
            <a:ext cx="8820066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defTabSz="914400">
              <a:defRPr sz="4000"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 algn="ctr"/>
            <a:r>
              <a:rPr lang="en-US" sz="2800" dirty="0">
                <a:solidFill>
                  <a:srgbClr val="C00000"/>
                </a:solidFill>
                <a:latin typeface="+mj-lt"/>
              </a:rPr>
              <a:t>Basic Junmai with dry &amp; mild style. Good with Japanese umami food. Can be served warmed as well.</a:t>
            </a:r>
            <a:endParaRPr sz="28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103545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gular Type">
            <a:extLst>
              <a:ext uri="{FF2B5EF4-FFF2-40B4-BE49-F238E27FC236}">
                <a16:creationId xmlns:a16="http://schemas.microsoft.com/office/drawing/2014/main" id="{B9C28C98-D3C0-5429-2168-00C18B6A4711}"/>
              </a:ext>
            </a:extLst>
          </p:cNvPr>
          <p:cNvSpPr txBox="1"/>
          <p:nvPr/>
        </p:nvSpPr>
        <p:spPr>
          <a:xfrm>
            <a:off x="914139" y="144064"/>
            <a:ext cx="5892014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defTabSz="914400">
              <a:defRPr sz="4000"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rPr lang="en-US" dirty="0">
                <a:solidFill>
                  <a:srgbClr val="C00000"/>
                </a:solidFill>
                <a:latin typeface="+mj-lt"/>
              </a:rPr>
              <a:t>Super Dry</a:t>
            </a:r>
            <a:r>
              <a:rPr dirty="0">
                <a:solidFill>
                  <a:srgbClr val="C00000"/>
                </a:solidFill>
                <a:latin typeface="+mj-lt"/>
              </a:rPr>
              <a:t> Type</a:t>
            </a:r>
            <a:r>
              <a:rPr lang="en-US" dirty="0">
                <a:solidFill>
                  <a:srgbClr val="C00000"/>
                </a:solidFill>
                <a:latin typeface="+mj-lt"/>
              </a:rPr>
              <a:t> </a:t>
            </a:r>
            <a:endParaRPr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1B5D257-6638-D640-3ABF-9CE68F1E6F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24" t="20515" r="40928" b="18948"/>
          <a:stretch/>
        </p:blipFill>
        <p:spPr>
          <a:xfrm>
            <a:off x="769411" y="851950"/>
            <a:ext cx="7605177" cy="5236586"/>
          </a:xfrm>
          <a:prstGeom prst="rect">
            <a:avLst/>
          </a:prstGeom>
        </p:spPr>
      </p:pic>
      <p:sp>
        <p:nvSpPr>
          <p:cNvPr id="2" name="Regular Type">
            <a:extLst>
              <a:ext uri="{FF2B5EF4-FFF2-40B4-BE49-F238E27FC236}">
                <a16:creationId xmlns:a16="http://schemas.microsoft.com/office/drawing/2014/main" id="{14E3308A-52FE-D96C-C69B-419F324B346E}"/>
              </a:ext>
            </a:extLst>
          </p:cNvPr>
          <p:cNvSpPr txBox="1"/>
          <p:nvPr/>
        </p:nvSpPr>
        <p:spPr>
          <a:xfrm>
            <a:off x="240807" y="5876443"/>
            <a:ext cx="8820066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defTabSz="914400">
              <a:defRPr sz="4000"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 algn="ctr"/>
            <a:r>
              <a:rPr lang="en-US" sz="2800" dirty="0">
                <a:solidFill>
                  <a:srgbClr val="C00000"/>
                </a:solidFill>
                <a:latin typeface="+mj-lt"/>
              </a:rPr>
              <a:t>Super Dry Sake with SMV +15. 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  <a:latin typeface="+mj-lt"/>
              </a:rPr>
              <a:t>Good with sushi, oyster and even steak .</a:t>
            </a:r>
            <a:endParaRPr sz="28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65753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umiko Obata…"/>
          <p:cNvSpPr txBox="1"/>
          <p:nvPr/>
        </p:nvSpPr>
        <p:spPr>
          <a:xfrm>
            <a:off x="3777800" y="1114518"/>
            <a:ext cx="4848860" cy="1132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/>
          <a:p>
            <a:pPr defTabSz="914400">
              <a:lnSpc>
                <a:spcPct val="80000"/>
              </a:lnSpc>
              <a:spcBef>
                <a:spcPts val="600"/>
              </a:spcBef>
              <a:defRPr sz="3600"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dirty="0">
                <a:latin typeface="+mj-lt"/>
              </a:rPr>
              <a:t>Rumiko Obata</a:t>
            </a:r>
          </a:p>
          <a:p>
            <a:pPr defTabSz="914400">
              <a:lnSpc>
                <a:spcPct val="80000"/>
              </a:lnSpc>
              <a:spcBef>
                <a:spcPts val="600"/>
              </a:spcBef>
              <a:defRPr sz="1800"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dirty="0">
                <a:latin typeface="+mj-lt"/>
              </a:rPr>
              <a:t>5</a:t>
            </a:r>
            <a:r>
              <a:rPr baseline="30000" dirty="0">
                <a:latin typeface="+mj-lt"/>
              </a:rPr>
              <a:t>th</a:t>
            </a:r>
            <a:r>
              <a:rPr dirty="0">
                <a:latin typeface="+mj-lt"/>
              </a:rPr>
              <a:t> generation owner of Obata Brewery</a:t>
            </a:r>
          </a:p>
          <a:p>
            <a:pPr defTabSz="914400">
              <a:lnSpc>
                <a:spcPct val="80000"/>
              </a:lnSpc>
              <a:spcBef>
                <a:spcPts val="600"/>
              </a:spcBef>
              <a:defRPr sz="1800"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dirty="0">
                <a:latin typeface="+mj-lt"/>
              </a:rPr>
              <a:t>Producer of </a:t>
            </a:r>
            <a:r>
              <a:rPr dirty="0" err="1">
                <a:latin typeface="+mj-lt"/>
              </a:rPr>
              <a:t>Manotsuru</a:t>
            </a:r>
            <a:endParaRPr dirty="0">
              <a:latin typeface="+mj-lt"/>
            </a:endParaRPr>
          </a:p>
        </p:txBody>
      </p:sp>
      <p:sp>
        <p:nvSpPr>
          <p:cNvPr id="27" name="Graduated Keio University…"/>
          <p:cNvSpPr txBox="1"/>
          <p:nvPr/>
        </p:nvSpPr>
        <p:spPr>
          <a:xfrm>
            <a:off x="3628760" y="2436869"/>
            <a:ext cx="5204249" cy="4185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160421" indent="-160421" defTabSz="914400">
              <a:lnSpc>
                <a:spcPct val="90000"/>
              </a:lnSpc>
              <a:spcBef>
                <a:spcPts val="600"/>
              </a:spcBef>
              <a:buSzPct val="100000"/>
              <a:buChar char="-"/>
              <a:tabLst>
                <a:tab pos="330200" algn="l"/>
                <a:tab pos="660400" algn="l"/>
                <a:tab pos="1003300" algn="l"/>
                <a:tab pos="1346200" algn="l"/>
                <a:tab pos="1676400" algn="l"/>
                <a:tab pos="2019300" algn="l"/>
                <a:tab pos="2349500" algn="l"/>
                <a:tab pos="2692400" algn="l"/>
                <a:tab pos="3022600" algn="l"/>
                <a:tab pos="33655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84800" algn="l"/>
                <a:tab pos="5715000" algn="l"/>
                <a:tab pos="6057900" algn="l"/>
                <a:tab pos="6400800" algn="l"/>
                <a:tab pos="6731000" algn="l"/>
              </a:tabLst>
              <a:defRPr sz="1600"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dirty="0">
                <a:latin typeface="+mj-lt"/>
              </a:rPr>
              <a:t>Graduated Keio University</a:t>
            </a:r>
          </a:p>
          <a:p>
            <a:pPr marL="160421" indent="-160421" defTabSz="914400">
              <a:lnSpc>
                <a:spcPct val="90000"/>
              </a:lnSpc>
              <a:spcBef>
                <a:spcPts val="600"/>
              </a:spcBef>
              <a:buSzPct val="100000"/>
              <a:buChar char="-"/>
              <a:tabLst>
                <a:tab pos="330200" algn="l"/>
                <a:tab pos="660400" algn="l"/>
                <a:tab pos="1003300" algn="l"/>
                <a:tab pos="1346200" algn="l"/>
                <a:tab pos="1676400" algn="l"/>
                <a:tab pos="2019300" algn="l"/>
                <a:tab pos="2349500" algn="l"/>
                <a:tab pos="2692400" algn="l"/>
                <a:tab pos="3022600" algn="l"/>
                <a:tab pos="33655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84800" algn="l"/>
                <a:tab pos="5715000" algn="l"/>
                <a:tab pos="6057900" algn="l"/>
                <a:tab pos="6400800" algn="l"/>
                <a:tab pos="6731000" algn="l"/>
              </a:tabLst>
              <a:defRPr sz="1600"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dirty="0">
                <a:latin typeface="+mj-lt"/>
              </a:rPr>
              <a:t>Worked for Nippon Herald Movie company in the film industry</a:t>
            </a:r>
          </a:p>
          <a:p>
            <a:pPr marL="160421" indent="-160421" defTabSz="914400">
              <a:lnSpc>
                <a:spcPct val="90000"/>
              </a:lnSpc>
              <a:spcBef>
                <a:spcPts val="600"/>
              </a:spcBef>
              <a:buSzPct val="100000"/>
              <a:buChar char="-"/>
              <a:tabLst>
                <a:tab pos="330200" algn="l"/>
                <a:tab pos="660400" algn="l"/>
                <a:tab pos="1003300" algn="l"/>
                <a:tab pos="1346200" algn="l"/>
                <a:tab pos="1676400" algn="l"/>
                <a:tab pos="2019300" algn="l"/>
                <a:tab pos="2349500" algn="l"/>
                <a:tab pos="2692400" algn="l"/>
                <a:tab pos="3022600" algn="l"/>
                <a:tab pos="33655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84800" algn="l"/>
                <a:tab pos="5715000" algn="l"/>
                <a:tab pos="6057900" algn="l"/>
                <a:tab pos="6400800" algn="l"/>
                <a:tab pos="6731000" algn="l"/>
              </a:tabLst>
              <a:defRPr sz="1600"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dirty="0">
                <a:latin typeface="+mj-lt"/>
              </a:rPr>
              <a:t>Returned to </a:t>
            </a:r>
            <a:r>
              <a:rPr dirty="0" err="1">
                <a:latin typeface="+mj-lt"/>
              </a:rPr>
              <a:t>Sado</a:t>
            </a:r>
            <a:r>
              <a:rPr dirty="0">
                <a:latin typeface="+mj-lt"/>
              </a:rPr>
              <a:t> and took over the brewery in 1995</a:t>
            </a:r>
          </a:p>
          <a:p>
            <a:pPr marL="160421" indent="-160421" defTabSz="914400">
              <a:lnSpc>
                <a:spcPct val="90000"/>
              </a:lnSpc>
              <a:spcBef>
                <a:spcPts val="600"/>
              </a:spcBef>
              <a:buSzPct val="100000"/>
              <a:buChar char="-"/>
              <a:tabLst>
                <a:tab pos="330200" algn="l"/>
                <a:tab pos="660400" algn="l"/>
                <a:tab pos="1003300" algn="l"/>
                <a:tab pos="1346200" algn="l"/>
                <a:tab pos="1676400" algn="l"/>
                <a:tab pos="2019300" algn="l"/>
                <a:tab pos="2349500" algn="l"/>
                <a:tab pos="2692400" algn="l"/>
                <a:tab pos="3022600" algn="l"/>
                <a:tab pos="33655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84800" algn="l"/>
                <a:tab pos="5715000" algn="l"/>
                <a:tab pos="6057900" algn="l"/>
                <a:tab pos="6400800" algn="l"/>
                <a:tab pos="6731000" algn="l"/>
              </a:tabLst>
              <a:defRPr sz="1600"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dirty="0">
                <a:latin typeface="+mj-lt"/>
              </a:rPr>
              <a:t>Selected as one of 55 “Local Innovators” by Forbes Japan</a:t>
            </a:r>
          </a:p>
          <a:p>
            <a:pPr marL="160421" indent="-160421" defTabSz="914400">
              <a:lnSpc>
                <a:spcPct val="90000"/>
              </a:lnSpc>
              <a:spcBef>
                <a:spcPts val="600"/>
              </a:spcBef>
              <a:buSzPct val="100000"/>
              <a:buChar char="-"/>
              <a:tabLst>
                <a:tab pos="330200" algn="l"/>
                <a:tab pos="660400" algn="l"/>
                <a:tab pos="1003300" algn="l"/>
                <a:tab pos="1346200" algn="l"/>
                <a:tab pos="1676400" algn="l"/>
                <a:tab pos="2019300" algn="l"/>
                <a:tab pos="2349500" algn="l"/>
                <a:tab pos="2692400" algn="l"/>
                <a:tab pos="3022600" algn="l"/>
                <a:tab pos="33655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84800" algn="l"/>
                <a:tab pos="5715000" algn="l"/>
                <a:tab pos="6057900" algn="l"/>
                <a:tab pos="6400800" algn="l"/>
                <a:tab pos="6731000" algn="l"/>
              </a:tabLst>
              <a:defRPr sz="1600"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dirty="0">
                <a:latin typeface="+mj-lt"/>
              </a:rPr>
              <a:t>Winner of the “Active Women of Niigata” award</a:t>
            </a:r>
          </a:p>
          <a:p>
            <a:pPr marL="160421" indent="-160421" defTabSz="914400">
              <a:lnSpc>
                <a:spcPct val="90000"/>
              </a:lnSpc>
              <a:spcBef>
                <a:spcPts val="600"/>
              </a:spcBef>
              <a:buSzPct val="100000"/>
              <a:buChar char="-"/>
              <a:tabLst>
                <a:tab pos="330200" algn="l"/>
                <a:tab pos="660400" algn="l"/>
                <a:tab pos="1003300" algn="l"/>
                <a:tab pos="1346200" algn="l"/>
                <a:tab pos="1676400" algn="l"/>
                <a:tab pos="2019300" algn="l"/>
                <a:tab pos="2349500" algn="l"/>
                <a:tab pos="2692400" algn="l"/>
                <a:tab pos="3022600" algn="l"/>
                <a:tab pos="33655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84800" algn="l"/>
                <a:tab pos="5715000" algn="l"/>
                <a:tab pos="6057900" algn="l"/>
                <a:tab pos="6400800" algn="l"/>
                <a:tab pos="6731000" algn="l"/>
              </a:tabLst>
              <a:defRPr sz="1600"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dirty="0">
                <a:latin typeface="+mj-lt"/>
              </a:rPr>
              <a:t>Selected as representative for Japan Cabinet Office’s “Supporting Active Women” project</a:t>
            </a:r>
          </a:p>
          <a:p>
            <a:pPr marL="160421" indent="-160421" defTabSz="914400">
              <a:lnSpc>
                <a:spcPct val="90000"/>
              </a:lnSpc>
              <a:spcBef>
                <a:spcPts val="600"/>
              </a:spcBef>
              <a:buSzPct val="100000"/>
              <a:buChar char="-"/>
              <a:tabLst>
                <a:tab pos="330200" algn="l"/>
                <a:tab pos="660400" algn="l"/>
                <a:tab pos="1003300" algn="l"/>
                <a:tab pos="1346200" algn="l"/>
                <a:tab pos="1676400" algn="l"/>
                <a:tab pos="2019300" algn="l"/>
                <a:tab pos="2349500" algn="l"/>
                <a:tab pos="2692400" algn="l"/>
                <a:tab pos="3022600" algn="l"/>
                <a:tab pos="33655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84800" algn="l"/>
                <a:tab pos="5715000" algn="l"/>
                <a:tab pos="6057900" algn="l"/>
                <a:tab pos="6400800" algn="l"/>
                <a:tab pos="6731000" algn="l"/>
              </a:tabLst>
              <a:defRPr sz="1600"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dirty="0">
                <a:latin typeface="+mj-lt"/>
              </a:rPr>
              <a:t>Winner of the Japan Times “</a:t>
            </a:r>
            <a:r>
              <a:rPr dirty="0" err="1">
                <a:latin typeface="+mj-lt"/>
              </a:rPr>
              <a:t>Satoyama</a:t>
            </a:r>
            <a:r>
              <a:rPr dirty="0">
                <a:latin typeface="+mj-lt"/>
              </a:rPr>
              <a:t> Award”</a:t>
            </a:r>
          </a:p>
          <a:p>
            <a:pPr marL="160421" indent="-160421" defTabSz="914400">
              <a:lnSpc>
                <a:spcPct val="90000"/>
              </a:lnSpc>
              <a:spcBef>
                <a:spcPts val="600"/>
              </a:spcBef>
              <a:buSzPct val="100000"/>
              <a:buChar char="-"/>
              <a:tabLst>
                <a:tab pos="330200" algn="l"/>
                <a:tab pos="660400" algn="l"/>
                <a:tab pos="1003300" algn="l"/>
                <a:tab pos="1346200" algn="l"/>
                <a:tab pos="1676400" algn="l"/>
                <a:tab pos="2019300" algn="l"/>
                <a:tab pos="2349500" algn="l"/>
                <a:tab pos="2692400" algn="l"/>
                <a:tab pos="3022600" algn="l"/>
                <a:tab pos="33655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84800" algn="l"/>
                <a:tab pos="5715000" algn="l"/>
                <a:tab pos="6057900" algn="l"/>
                <a:tab pos="6400800" algn="l"/>
                <a:tab pos="6731000" algn="l"/>
              </a:tabLst>
              <a:defRPr sz="1600"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dirty="0">
                <a:latin typeface="+mj-lt"/>
              </a:rPr>
              <a:t>WSET Sake Level 3</a:t>
            </a:r>
          </a:p>
          <a:p>
            <a:pPr marL="160421" indent="-160421" defTabSz="914400">
              <a:lnSpc>
                <a:spcPct val="90000"/>
              </a:lnSpc>
              <a:spcBef>
                <a:spcPts val="600"/>
              </a:spcBef>
              <a:buSzPct val="100000"/>
              <a:buChar char="-"/>
              <a:tabLst>
                <a:tab pos="330200" algn="l"/>
                <a:tab pos="660400" algn="l"/>
                <a:tab pos="1003300" algn="l"/>
                <a:tab pos="1346200" algn="l"/>
                <a:tab pos="1676400" algn="l"/>
                <a:tab pos="2019300" algn="l"/>
                <a:tab pos="2349500" algn="l"/>
                <a:tab pos="2692400" algn="l"/>
                <a:tab pos="3022600" algn="l"/>
                <a:tab pos="33655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84800" algn="l"/>
                <a:tab pos="5715000" algn="l"/>
                <a:tab pos="6057900" algn="l"/>
                <a:tab pos="6400800" algn="l"/>
                <a:tab pos="6731000" algn="l"/>
              </a:tabLst>
              <a:defRPr sz="1600"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dirty="0">
                <a:latin typeface="+mj-lt"/>
              </a:rPr>
              <a:t>Official Sake Taster (National Research Institute of Brewing)</a:t>
            </a:r>
            <a:endParaRPr lang="en-US" dirty="0">
              <a:latin typeface="+mj-lt"/>
            </a:endParaRPr>
          </a:p>
          <a:p>
            <a:pPr marL="160421" indent="-160421" defTabSz="914400">
              <a:lnSpc>
                <a:spcPct val="90000"/>
              </a:lnSpc>
              <a:spcBef>
                <a:spcPts val="600"/>
              </a:spcBef>
              <a:buSzPct val="100000"/>
              <a:buChar char="-"/>
              <a:tabLst>
                <a:tab pos="330200" algn="l"/>
                <a:tab pos="660400" algn="l"/>
                <a:tab pos="1003300" algn="l"/>
                <a:tab pos="1346200" algn="l"/>
                <a:tab pos="1676400" algn="l"/>
                <a:tab pos="2019300" algn="l"/>
                <a:tab pos="2349500" algn="l"/>
                <a:tab pos="2692400" algn="l"/>
                <a:tab pos="3022600" algn="l"/>
                <a:tab pos="33655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84800" algn="l"/>
                <a:tab pos="5715000" algn="l"/>
                <a:tab pos="6057900" algn="l"/>
                <a:tab pos="6400800" algn="l"/>
                <a:tab pos="6731000" algn="l"/>
              </a:tabLst>
              <a:defRPr sz="1600"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lang="en-US" altLang="ja-JP" dirty="0">
                <a:latin typeface="+mj-lt"/>
              </a:rPr>
              <a:t>Visiting Researcher of Tokyo University IFI(Institute for Future Initiative) </a:t>
            </a:r>
            <a:endParaRPr lang="en-US" dirty="0">
              <a:latin typeface="+mj-lt"/>
            </a:endParaRPr>
          </a:p>
          <a:p>
            <a:pPr marL="160421" indent="-160421" defTabSz="914400">
              <a:lnSpc>
                <a:spcPct val="90000"/>
              </a:lnSpc>
              <a:spcBef>
                <a:spcPts val="600"/>
              </a:spcBef>
              <a:buSzPct val="100000"/>
              <a:buChar char="-"/>
              <a:tabLst>
                <a:tab pos="330200" algn="l"/>
                <a:tab pos="660400" algn="l"/>
                <a:tab pos="1003300" algn="l"/>
                <a:tab pos="1346200" algn="l"/>
                <a:tab pos="1676400" algn="l"/>
                <a:tab pos="2019300" algn="l"/>
                <a:tab pos="2349500" algn="l"/>
                <a:tab pos="2692400" algn="l"/>
                <a:tab pos="3022600" algn="l"/>
                <a:tab pos="33655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84800" algn="l"/>
                <a:tab pos="5715000" algn="l"/>
                <a:tab pos="6057900" algn="l"/>
                <a:tab pos="6400800" algn="l"/>
                <a:tab pos="6731000" algn="l"/>
              </a:tabLst>
              <a:defRPr sz="1600">
                <a:latin typeface="Baskerville"/>
                <a:ea typeface="Baskerville"/>
                <a:cs typeface="Baskerville"/>
                <a:sym typeface="Baskerville"/>
              </a:defRPr>
            </a:pPr>
            <a:endParaRPr dirty="0"/>
          </a:p>
        </p:txBody>
      </p:sp>
      <p:sp>
        <p:nvSpPr>
          <p:cNvPr id="29" name="Line"/>
          <p:cNvSpPr/>
          <p:nvPr/>
        </p:nvSpPr>
        <p:spPr>
          <a:xfrm>
            <a:off x="3695620" y="1161523"/>
            <a:ext cx="1" cy="1136651"/>
          </a:xfrm>
          <a:prstGeom prst="line">
            <a:avLst/>
          </a:prstGeom>
          <a:ln w="76200">
            <a:solidFill>
              <a:srgbClr val="AC000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6097979-3740-8A34-C76A-309E38B3E2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122" t="29757" r="23902" b="2300"/>
          <a:stretch/>
        </p:blipFill>
        <p:spPr>
          <a:xfrm>
            <a:off x="0" y="0"/>
            <a:ext cx="3430229" cy="6858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Dry Type"/>
          <p:cNvSpPr txBox="1"/>
          <p:nvPr/>
        </p:nvSpPr>
        <p:spPr>
          <a:xfrm>
            <a:off x="1001602" y="144848"/>
            <a:ext cx="6629481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defTabSz="914400">
              <a:defRPr sz="4000"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rPr lang="en-US" dirty="0">
                <a:latin typeface="+mj-lt"/>
              </a:rPr>
              <a:t>How to </a:t>
            </a:r>
            <a:r>
              <a:rPr lang="en-US" dirty="0" err="1">
                <a:latin typeface="+mj-lt"/>
              </a:rPr>
              <a:t>discrive</a:t>
            </a:r>
            <a:r>
              <a:rPr lang="en-US" dirty="0">
                <a:latin typeface="+mj-lt"/>
              </a:rPr>
              <a:t> the dryness ?</a:t>
            </a:r>
            <a:endParaRPr dirty="0">
              <a:latin typeface="+mj-lt"/>
            </a:endParaRPr>
          </a:p>
        </p:txBody>
      </p:sp>
      <p:sp>
        <p:nvSpPr>
          <p:cNvPr id="260" name="Line"/>
          <p:cNvSpPr/>
          <p:nvPr/>
        </p:nvSpPr>
        <p:spPr>
          <a:xfrm flipH="1">
            <a:off x="596257" y="216994"/>
            <a:ext cx="1" cy="508987"/>
          </a:xfrm>
          <a:prstGeom prst="line">
            <a:avLst/>
          </a:prstGeom>
          <a:ln w="76200">
            <a:solidFill>
              <a:srgbClr val="AC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61" name="Demon…"/>
          <p:cNvSpPr txBox="1"/>
          <p:nvPr/>
        </p:nvSpPr>
        <p:spPr>
          <a:xfrm>
            <a:off x="1287404" y="1095003"/>
            <a:ext cx="1851722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/>
          <a:p>
            <a:pPr algn="ct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1600">
                <a:solidFill>
                  <a:srgbClr val="AC0000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sz="2000" b="1" dirty="0">
                <a:latin typeface="+mj-lt"/>
              </a:rPr>
              <a:t>Demon Slayer</a:t>
            </a:r>
          </a:p>
        </p:txBody>
      </p:sp>
      <p:pic>
        <p:nvPicPr>
          <p:cNvPr id="264" name="image.jpeg" descr="image.jpe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945" t="8137" r="42483"/>
          <a:stretch>
            <a:fillRect/>
          </a:stretch>
        </p:blipFill>
        <p:spPr>
          <a:xfrm>
            <a:off x="1587496" y="1504283"/>
            <a:ext cx="1251538" cy="3606403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Measure for the dryness of Sake: SMV = Sake Meter Value"/>
          <p:cNvSpPr txBox="1"/>
          <p:nvPr/>
        </p:nvSpPr>
        <p:spPr>
          <a:xfrm>
            <a:off x="5030732" y="1085393"/>
            <a:ext cx="3967045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 defTabSz="914400">
              <a:defRPr sz="2200"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sz="1600" i="1" dirty="0"/>
              <a:t>Measure for the dryness of Sake:</a:t>
            </a:r>
            <a:br>
              <a:rPr dirty="0"/>
            </a:br>
            <a:r>
              <a:rPr dirty="0"/>
              <a:t>SMV = Sake Meter Value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0CE38971-1E23-C564-F2B5-6AF139925FFE}"/>
              </a:ext>
            </a:extLst>
          </p:cNvPr>
          <p:cNvGrpSpPr/>
          <p:nvPr/>
        </p:nvGrpSpPr>
        <p:grpSpPr>
          <a:xfrm>
            <a:off x="6755162" y="2028281"/>
            <a:ext cx="1851722" cy="3870095"/>
            <a:chOff x="6764310" y="838636"/>
            <a:chExt cx="1851722" cy="3870095"/>
          </a:xfrm>
        </p:grpSpPr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C1E75CF4-0627-3397-A314-E6D865C7F77C}"/>
                </a:ext>
              </a:extLst>
            </p:cNvPr>
            <p:cNvSpPr/>
            <p:nvPr/>
          </p:nvSpPr>
          <p:spPr>
            <a:xfrm>
              <a:off x="7023403" y="838636"/>
              <a:ext cx="1333248" cy="3870095"/>
            </a:xfrm>
            <a:prstGeom prst="rect">
              <a:avLst/>
            </a:prstGeom>
            <a:gradFill flip="none" rotWithShape="1">
              <a:gsLst>
                <a:gs pos="0">
                  <a:srgbClr val="00B050"/>
                </a:gs>
                <a:gs pos="50000">
                  <a:srgbClr val="FFFFFF">
                    <a:shade val="67500"/>
                    <a:satMod val="115000"/>
                  </a:srgbClr>
                </a:gs>
                <a:gs pos="100000">
                  <a:srgbClr val="FFC000"/>
                </a:gs>
              </a:gsLst>
              <a:lin ang="5400000" scaled="1"/>
              <a:tileRect/>
            </a:gra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4926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Demon…">
              <a:extLst>
                <a:ext uri="{FF2B5EF4-FFF2-40B4-BE49-F238E27FC236}">
                  <a16:creationId xmlns:a16="http://schemas.microsoft.com/office/drawing/2014/main" id="{18B33064-C3F3-B5CC-88F7-254CA872D3C2}"/>
                </a:ext>
              </a:extLst>
            </p:cNvPr>
            <p:cNvSpPr txBox="1"/>
            <p:nvPr/>
          </p:nvSpPr>
          <p:spPr>
            <a:xfrm>
              <a:off x="6764310" y="928920"/>
              <a:ext cx="1851722" cy="40011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rIns="45719" anchor="ctr">
              <a:spAutoFit/>
            </a:bodyPr>
            <a:lstStyle/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600">
                  <a:solidFill>
                    <a:srgbClr val="AC0000"/>
                  </a:solidFill>
                  <a:latin typeface="Baskerville"/>
                  <a:ea typeface="Baskerville"/>
                  <a:cs typeface="Baskerville"/>
                  <a:sym typeface="Baskerville"/>
                </a:defRPr>
              </a:pPr>
              <a:r>
                <a:rPr lang="en-US" sz="2000" b="1" dirty="0">
                  <a:solidFill>
                    <a:schemeClr val="bg1"/>
                  </a:solidFill>
                  <a:latin typeface="+mj-lt"/>
                </a:rPr>
                <a:t>Drier</a:t>
              </a:r>
              <a:endParaRPr sz="20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" name="Demon…">
              <a:extLst>
                <a:ext uri="{FF2B5EF4-FFF2-40B4-BE49-F238E27FC236}">
                  <a16:creationId xmlns:a16="http://schemas.microsoft.com/office/drawing/2014/main" id="{7556D7A9-0469-95F9-4F0C-FAB477F5F7BB}"/>
                </a:ext>
              </a:extLst>
            </p:cNvPr>
            <p:cNvSpPr txBox="1"/>
            <p:nvPr/>
          </p:nvSpPr>
          <p:spPr>
            <a:xfrm>
              <a:off x="6764310" y="4241978"/>
              <a:ext cx="1851722" cy="40011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rIns="45719" anchor="ctr">
              <a:spAutoFit/>
            </a:bodyPr>
            <a:lstStyle/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600">
                  <a:solidFill>
                    <a:srgbClr val="AC0000"/>
                  </a:solidFill>
                  <a:latin typeface="Baskerville"/>
                  <a:ea typeface="Baskerville"/>
                  <a:cs typeface="Baskerville"/>
                  <a:sym typeface="Baskerville"/>
                </a:defRPr>
              </a:pPr>
              <a:r>
                <a:rPr lang="en-US" sz="2000" b="1" dirty="0">
                  <a:solidFill>
                    <a:schemeClr val="bg1"/>
                  </a:solidFill>
                  <a:latin typeface="+mj-lt"/>
                </a:rPr>
                <a:t>Sweeter</a:t>
              </a:r>
              <a:endParaRPr sz="20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" name="Demon…">
              <a:extLst>
                <a:ext uri="{FF2B5EF4-FFF2-40B4-BE49-F238E27FC236}">
                  <a16:creationId xmlns:a16="http://schemas.microsoft.com/office/drawing/2014/main" id="{DEBADD49-F3C6-CE22-9786-C6179E3C2BF1}"/>
                </a:ext>
              </a:extLst>
            </p:cNvPr>
            <p:cNvSpPr txBox="1"/>
            <p:nvPr/>
          </p:nvSpPr>
          <p:spPr>
            <a:xfrm>
              <a:off x="6764310" y="2537603"/>
              <a:ext cx="1851722" cy="40011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rIns="45719" anchor="ctr">
              <a:spAutoFit/>
            </a:bodyPr>
            <a:lstStyle/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600">
                  <a:solidFill>
                    <a:srgbClr val="AC0000"/>
                  </a:solidFill>
                  <a:latin typeface="Baskerville"/>
                  <a:ea typeface="Baskerville"/>
                  <a:cs typeface="Baskerville"/>
                  <a:sym typeface="Baskerville"/>
                </a:defRPr>
              </a:pPr>
              <a:r>
                <a:rPr lang="en-US" sz="2000" b="1" dirty="0">
                  <a:solidFill>
                    <a:schemeClr val="tx1"/>
                  </a:solidFill>
                  <a:latin typeface="+mj-lt"/>
                </a:rPr>
                <a:t>Neutral</a:t>
              </a:r>
              <a:endParaRPr sz="2000" b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2" name="矢印: 右 11">
              <a:extLst>
                <a:ext uri="{FF2B5EF4-FFF2-40B4-BE49-F238E27FC236}">
                  <a16:creationId xmlns:a16="http://schemas.microsoft.com/office/drawing/2014/main" id="{123A4A91-0F8B-4929-1FF2-EF78EBF5057D}"/>
                </a:ext>
              </a:extLst>
            </p:cNvPr>
            <p:cNvSpPr/>
            <p:nvPr/>
          </p:nvSpPr>
          <p:spPr>
            <a:xfrm rot="5400000">
              <a:off x="7084686" y="3369940"/>
              <a:ext cx="1210681" cy="400110"/>
            </a:xfrm>
            <a:prstGeom prst="rightArrow">
              <a:avLst/>
            </a:prstGeom>
            <a:solidFill>
              <a:srgbClr val="FFFF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4926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矢印: 右 12">
              <a:extLst>
                <a:ext uri="{FF2B5EF4-FFF2-40B4-BE49-F238E27FC236}">
                  <a16:creationId xmlns:a16="http://schemas.microsoft.com/office/drawing/2014/main" id="{617FA538-D1BA-40C8-9C53-825AE76B5E0A}"/>
                </a:ext>
              </a:extLst>
            </p:cNvPr>
            <p:cNvSpPr/>
            <p:nvPr/>
          </p:nvSpPr>
          <p:spPr>
            <a:xfrm rot="16200000">
              <a:off x="7061799" y="1705266"/>
              <a:ext cx="1210681" cy="400110"/>
            </a:xfrm>
            <a:prstGeom prst="rightArrow">
              <a:avLst/>
            </a:prstGeom>
            <a:solidFill>
              <a:srgbClr val="FFFF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4926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E5A2E3C4-2FFE-5840-D88F-87F98A33251D}"/>
              </a:ext>
            </a:extLst>
          </p:cNvPr>
          <p:cNvGrpSpPr/>
          <p:nvPr/>
        </p:nvGrpSpPr>
        <p:grpSpPr>
          <a:xfrm>
            <a:off x="6185745" y="2094924"/>
            <a:ext cx="431993" cy="3803452"/>
            <a:chOff x="6222677" y="838636"/>
            <a:chExt cx="431993" cy="3803452"/>
          </a:xfrm>
        </p:grpSpPr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77D3BA18-2561-5717-2859-265018CDFFD4}"/>
                </a:ext>
              </a:extLst>
            </p:cNvPr>
            <p:cNvCxnSpPr/>
            <p:nvPr/>
          </p:nvCxnSpPr>
          <p:spPr>
            <a:xfrm>
              <a:off x="6466788" y="864828"/>
              <a:ext cx="0" cy="3777260"/>
            </a:xfrm>
            <a:prstGeom prst="line">
              <a:avLst/>
            </a:prstGeom>
            <a:noFill/>
            <a:ln w="28575" cap="flat">
              <a:solidFill>
                <a:schemeClr val="accent1">
                  <a:lumMod val="75000"/>
                </a:schemeClr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38B6E654-A29C-B2BD-C02D-EF739C5B3582}"/>
                </a:ext>
              </a:extLst>
            </p:cNvPr>
            <p:cNvGrpSpPr/>
            <p:nvPr/>
          </p:nvGrpSpPr>
          <p:grpSpPr>
            <a:xfrm>
              <a:off x="6222677" y="838636"/>
              <a:ext cx="431993" cy="3777260"/>
              <a:chOff x="6241360" y="864828"/>
              <a:chExt cx="431993" cy="3777260"/>
            </a:xfrm>
          </p:grpSpPr>
          <p:cxnSp>
            <p:nvCxnSpPr>
              <p:cNvPr id="16" name="直線コネクタ 15">
                <a:extLst>
                  <a:ext uri="{FF2B5EF4-FFF2-40B4-BE49-F238E27FC236}">
                    <a16:creationId xmlns:a16="http://schemas.microsoft.com/office/drawing/2014/main" id="{616C341D-3FAE-C374-3F0F-8C95A7F1D20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60222" y="4642088"/>
                <a:ext cx="413131" cy="0"/>
              </a:xfrm>
              <a:prstGeom prst="line">
                <a:avLst/>
              </a:prstGeom>
              <a:noFill/>
              <a:ln w="28575" cap="flat">
                <a:solidFill>
                  <a:schemeClr val="accent1">
                    <a:lumMod val="75000"/>
                  </a:schemeClr>
                </a:solidFill>
                <a:prstDash val="solid"/>
                <a:round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9" name="直線コネクタ 18">
                <a:extLst>
                  <a:ext uri="{FF2B5EF4-FFF2-40B4-BE49-F238E27FC236}">
                    <a16:creationId xmlns:a16="http://schemas.microsoft.com/office/drawing/2014/main" id="{B9AD21BE-D651-DF1F-7472-B96E9EF27E7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60222" y="864828"/>
                <a:ext cx="413131" cy="0"/>
              </a:xfrm>
              <a:prstGeom prst="line">
                <a:avLst/>
              </a:prstGeom>
              <a:noFill/>
              <a:ln w="28575" cap="flat">
                <a:solidFill>
                  <a:schemeClr val="accent1">
                    <a:lumMod val="75000"/>
                  </a:schemeClr>
                </a:solidFill>
                <a:prstDash val="solid"/>
                <a:round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0" name="直線コネクタ 19">
                <a:extLst>
                  <a:ext uri="{FF2B5EF4-FFF2-40B4-BE49-F238E27FC236}">
                    <a16:creationId xmlns:a16="http://schemas.microsoft.com/office/drawing/2014/main" id="{75F315BA-C61B-4EA1-7CFE-809357801D7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60221" y="2735745"/>
                <a:ext cx="413131" cy="0"/>
              </a:xfrm>
              <a:prstGeom prst="line">
                <a:avLst/>
              </a:prstGeom>
              <a:noFill/>
              <a:ln w="28575" cap="flat">
                <a:solidFill>
                  <a:schemeClr val="accent1">
                    <a:lumMod val="75000"/>
                  </a:schemeClr>
                </a:solidFill>
                <a:prstDash val="solid"/>
                <a:round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1" name="直線コネクタ 20">
                <a:extLst>
                  <a:ext uri="{FF2B5EF4-FFF2-40B4-BE49-F238E27FC236}">
                    <a16:creationId xmlns:a16="http://schemas.microsoft.com/office/drawing/2014/main" id="{4A1223FB-D5C6-BEC3-91B5-F47DD47BC36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60221" y="2520089"/>
                <a:ext cx="413131" cy="0"/>
              </a:xfrm>
              <a:prstGeom prst="line">
                <a:avLst/>
              </a:prstGeom>
              <a:noFill/>
              <a:ln w="28575" cap="flat">
                <a:solidFill>
                  <a:schemeClr val="accent1">
                    <a:lumMod val="75000"/>
                  </a:schemeClr>
                </a:solidFill>
                <a:prstDash val="solid"/>
                <a:round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2" name="直線コネクタ 21">
                <a:extLst>
                  <a:ext uri="{FF2B5EF4-FFF2-40B4-BE49-F238E27FC236}">
                    <a16:creationId xmlns:a16="http://schemas.microsoft.com/office/drawing/2014/main" id="{832CE381-2AEA-ABCF-F26E-66BB009A1F7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60219" y="2161870"/>
                <a:ext cx="413131" cy="0"/>
              </a:xfrm>
              <a:prstGeom prst="line">
                <a:avLst/>
              </a:prstGeom>
              <a:noFill/>
              <a:ln w="28575" cap="flat">
                <a:solidFill>
                  <a:schemeClr val="accent1">
                    <a:lumMod val="75000"/>
                  </a:schemeClr>
                </a:solidFill>
                <a:prstDash val="solid"/>
                <a:round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3" name="直線コネクタ 22">
                <a:extLst>
                  <a:ext uri="{FF2B5EF4-FFF2-40B4-BE49-F238E27FC236}">
                    <a16:creationId xmlns:a16="http://schemas.microsoft.com/office/drawing/2014/main" id="{19DBFD0A-0041-CDAA-005E-F501546B568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60220" y="1607131"/>
                <a:ext cx="413131" cy="0"/>
              </a:xfrm>
              <a:prstGeom prst="line">
                <a:avLst/>
              </a:prstGeom>
              <a:noFill/>
              <a:ln w="28575" cap="flat">
                <a:solidFill>
                  <a:schemeClr val="accent1">
                    <a:lumMod val="75000"/>
                  </a:schemeClr>
                </a:solidFill>
                <a:prstDash val="solid"/>
                <a:round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" name="直線コネクタ 23">
                <a:extLst>
                  <a:ext uri="{FF2B5EF4-FFF2-40B4-BE49-F238E27FC236}">
                    <a16:creationId xmlns:a16="http://schemas.microsoft.com/office/drawing/2014/main" id="{C61EAC93-649B-59F7-3171-BFF5116BD5F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60218" y="3057416"/>
                <a:ext cx="413131" cy="0"/>
              </a:xfrm>
              <a:prstGeom prst="line">
                <a:avLst/>
              </a:prstGeom>
              <a:noFill/>
              <a:ln w="28575" cap="flat">
                <a:solidFill>
                  <a:schemeClr val="accent1">
                    <a:lumMod val="75000"/>
                  </a:schemeClr>
                </a:solidFill>
                <a:prstDash val="solid"/>
                <a:round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5" name="直線コネクタ 24">
                <a:extLst>
                  <a:ext uri="{FF2B5EF4-FFF2-40B4-BE49-F238E27FC236}">
                    <a16:creationId xmlns:a16="http://schemas.microsoft.com/office/drawing/2014/main" id="{F364DCBB-18F1-5008-BAF6-AFBCB8A24A7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60218" y="3359073"/>
                <a:ext cx="413131" cy="0"/>
              </a:xfrm>
              <a:prstGeom prst="line">
                <a:avLst/>
              </a:prstGeom>
              <a:noFill/>
              <a:ln w="28575" cap="flat">
                <a:solidFill>
                  <a:schemeClr val="accent1">
                    <a:lumMod val="75000"/>
                  </a:schemeClr>
                </a:solidFill>
                <a:prstDash val="solid"/>
                <a:round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6" name="直線コネクタ 25">
                <a:extLst>
                  <a:ext uri="{FF2B5EF4-FFF2-40B4-BE49-F238E27FC236}">
                    <a16:creationId xmlns:a16="http://schemas.microsoft.com/office/drawing/2014/main" id="{027E5396-17FB-EE60-CEE6-D6E19A28D1E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41360" y="3984208"/>
                <a:ext cx="413131" cy="0"/>
              </a:xfrm>
              <a:prstGeom prst="line">
                <a:avLst/>
              </a:prstGeom>
              <a:noFill/>
              <a:ln w="28575" cap="flat">
                <a:solidFill>
                  <a:schemeClr val="accent1">
                    <a:lumMod val="75000"/>
                  </a:schemeClr>
                </a:solidFill>
                <a:prstDash val="solid"/>
                <a:round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747CCB87-B62B-B833-8449-39C1C64F4C69}"/>
              </a:ext>
            </a:extLst>
          </p:cNvPr>
          <p:cNvGrpSpPr/>
          <p:nvPr/>
        </p:nvGrpSpPr>
        <p:grpSpPr>
          <a:xfrm>
            <a:off x="5421568" y="1976314"/>
            <a:ext cx="783035" cy="4066864"/>
            <a:chOff x="5528482" y="705639"/>
            <a:chExt cx="783035" cy="4066864"/>
          </a:xfrm>
        </p:grpSpPr>
        <p:sp>
          <p:nvSpPr>
            <p:cNvPr id="27" name="Demon…">
              <a:extLst>
                <a:ext uri="{FF2B5EF4-FFF2-40B4-BE49-F238E27FC236}">
                  <a16:creationId xmlns:a16="http://schemas.microsoft.com/office/drawing/2014/main" id="{4BEB538C-CE46-7C32-1589-C83B4156589D}"/>
                </a:ext>
              </a:extLst>
            </p:cNvPr>
            <p:cNvSpPr txBox="1"/>
            <p:nvPr/>
          </p:nvSpPr>
          <p:spPr>
            <a:xfrm>
              <a:off x="5538616" y="705639"/>
              <a:ext cx="672849" cy="40011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rIns="45719" anchor="ctr">
              <a:spAutoFit/>
            </a:bodyPr>
            <a:lstStyle/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600">
                  <a:solidFill>
                    <a:srgbClr val="AC0000"/>
                  </a:solidFill>
                  <a:latin typeface="Baskerville"/>
                  <a:ea typeface="Baskerville"/>
                  <a:cs typeface="Baskerville"/>
                  <a:sym typeface="Baskerville"/>
                </a:defRPr>
              </a:pPr>
              <a:r>
                <a:rPr lang="ja-JP" altLang="en-US" sz="2000" b="1" dirty="0">
                  <a:solidFill>
                    <a:schemeClr val="tx1"/>
                  </a:solidFill>
                  <a:latin typeface="+mj-lt"/>
                </a:rPr>
                <a:t>＋</a:t>
              </a:r>
              <a:r>
                <a:rPr lang="en-US" altLang="ja-JP" sz="2000" b="1" dirty="0">
                  <a:solidFill>
                    <a:schemeClr val="tx1"/>
                  </a:solidFill>
                  <a:latin typeface="+mj-lt"/>
                </a:rPr>
                <a:t>15</a:t>
              </a:r>
              <a:endParaRPr sz="2000" b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8" name="Demon…">
              <a:extLst>
                <a:ext uri="{FF2B5EF4-FFF2-40B4-BE49-F238E27FC236}">
                  <a16:creationId xmlns:a16="http://schemas.microsoft.com/office/drawing/2014/main" id="{00D31A85-DF46-7B1B-4AB3-A42D68094230}"/>
                </a:ext>
              </a:extLst>
            </p:cNvPr>
            <p:cNvSpPr txBox="1"/>
            <p:nvPr/>
          </p:nvSpPr>
          <p:spPr>
            <a:xfrm>
              <a:off x="5528482" y="1386355"/>
              <a:ext cx="672849" cy="40011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rIns="45719" anchor="ctr">
              <a:spAutoFit/>
            </a:bodyPr>
            <a:lstStyle/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600">
                  <a:solidFill>
                    <a:srgbClr val="AC0000"/>
                  </a:solidFill>
                  <a:latin typeface="Baskerville"/>
                  <a:ea typeface="Baskerville"/>
                  <a:cs typeface="Baskerville"/>
                  <a:sym typeface="Baskerville"/>
                </a:defRPr>
              </a:pPr>
              <a:r>
                <a:rPr lang="ja-JP" altLang="en-US" sz="2000" b="1" dirty="0">
                  <a:solidFill>
                    <a:schemeClr val="tx1"/>
                  </a:solidFill>
                  <a:latin typeface="+mj-lt"/>
                </a:rPr>
                <a:t>＋</a:t>
              </a:r>
              <a:r>
                <a:rPr lang="en-US" altLang="ja-JP" sz="2000" b="1" dirty="0">
                  <a:solidFill>
                    <a:schemeClr val="tx1"/>
                  </a:solidFill>
                  <a:latin typeface="+mj-lt"/>
                </a:rPr>
                <a:t>10</a:t>
              </a:r>
              <a:endParaRPr sz="2000" b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9" name="Demon…">
              <a:extLst>
                <a:ext uri="{FF2B5EF4-FFF2-40B4-BE49-F238E27FC236}">
                  <a16:creationId xmlns:a16="http://schemas.microsoft.com/office/drawing/2014/main" id="{5272F101-67D1-9FC6-3FD6-888D128CA3CE}"/>
                </a:ext>
              </a:extLst>
            </p:cNvPr>
            <p:cNvSpPr txBox="1"/>
            <p:nvPr/>
          </p:nvSpPr>
          <p:spPr>
            <a:xfrm>
              <a:off x="5603183" y="1962153"/>
              <a:ext cx="672849" cy="40011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rIns="45719" anchor="ctr">
              <a:spAutoFit/>
            </a:bodyPr>
            <a:lstStyle/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600">
                  <a:solidFill>
                    <a:srgbClr val="AC0000"/>
                  </a:solidFill>
                  <a:latin typeface="Baskerville"/>
                  <a:ea typeface="Baskerville"/>
                  <a:cs typeface="Baskerville"/>
                  <a:sym typeface="Baskerville"/>
                </a:defRPr>
              </a:pPr>
              <a:r>
                <a:rPr lang="en-US" altLang="ja-JP" sz="2000" b="1" dirty="0">
                  <a:solidFill>
                    <a:schemeClr val="tx1"/>
                  </a:solidFill>
                  <a:latin typeface="+mj-lt"/>
                </a:rPr>
                <a:t>+5</a:t>
              </a:r>
              <a:endParaRPr sz="2000" b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0" name="Demon…">
              <a:extLst>
                <a:ext uri="{FF2B5EF4-FFF2-40B4-BE49-F238E27FC236}">
                  <a16:creationId xmlns:a16="http://schemas.microsoft.com/office/drawing/2014/main" id="{D6C98A2A-70C3-669A-A64A-44A757B24380}"/>
                </a:ext>
              </a:extLst>
            </p:cNvPr>
            <p:cNvSpPr txBox="1"/>
            <p:nvPr/>
          </p:nvSpPr>
          <p:spPr>
            <a:xfrm>
              <a:off x="5587206" y="2337376"/>
              <a:ext cx="672849" cy="40011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rIns="45719" anchor="ctr">
              <a:spAutoFit/>
            </a:bodyPr>
            <a:lstStyle/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600">
                  <a:solidFill>
                    <a:srgbClr val="AC0000"/>
                  </a:solidFill>
                  <a:latin typeface="Baskerville"/>
                  <a:ea typeface="Baskerville"/>
                  <a:cs typeface="Baskerville"/>
                  <a:sym typeface="Baskerville"/>
                </a:defRPr>
              </a:pPr>
              <a:r>
                <a:rPr lang="en-US" altLang="ja-JP" sz="2000" b="1" dirty="0">
                  <a:solidFill>
                    <a:schemeClr val="tx1"/>
                  </a:solidFill>
                  <a:latin typeface="+mj-lt"/>
                </a:rPr>
                <a:t>+2</a:t>
              </a:r>
              <a:endParaRPr sz="2000" b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1" name="Demon…">
              <a:extLst>
                <a:ext uri="{FF2B5EF4-FFF2-40B4-BE49-F238E27FC236}">
                  <a16:creationId xmlns:a16="http://schemas.microsoft.com/office/drawing/2014/main" id="{C2C54744-0E5C-2B68-AAA9-65F9DA89CEB9}"/>
                </a:ext>
              </a:extLst>
            </p:cNvPr>
            <p:cNvSpPr txBox="1"/>
            <p:nvPr/>
          </p:nvSpPr>
          <p:spPr>
            <a:xfrm>
              <a:off x="5601416" y="2561980"/>
              <a:ext cx="672849" cy="40011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rIns="45719" anchor="ctr">
              <a:spAutoFit/>
            </a:bodyPr>
            <a:lstStyle/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600">
                  <a:solidFill>
                    <a:srgbClr val="AC0000"/>
                  </a:solidFill>
                  <a:latin typeface="Baskerville"/>
                  <a:ea typeface="Baskerville"/>
                  <a:cs typeface="Baskerville"/>
                  <a:sym typeface="Baskerville"/>
                </a:defRPr>
              </a:pPr>
              <a:r>
                <a:rPr lang="en-US" altLang="ja-JP" sz="2000" b="1" dirty="0">
                  <a:solidFill>
                    <a:schemeClr val="tx1"/>
                  </a:solidFill>
                  <a:latin typeface="+mj-lt"/>
                </a:rPr>
                <a:t>±</a:t>
              </a:r>
              <a:r>
                <a:rPr lang="en-US" sz="2000" b="1" dirty="0">
                  <a:solidFill>
                    <a:schemeClr val="tx1"/>
                  </a:solidFill>
                  <a:latin typeface="+mj-lt"/>
                </a:rPr>
                <a:t>0</a:t>
              </a:r>
              <a:endParaRPr sz="2000" b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2" name="Demon…">
              <a:extLst>
                <a:ext uri="{FF2B5EF4-FFF2-40B4-BE49-F238E27FC236}">
                  <a16:creationId xmlns:a16="http://schemas.microsoft.com/office/drawing/2014/main" id="{976050B9-0FD8-3315-CD33-314514EB4908}"/>
                </a:ext>
              </a:extLst>
            </p:cNvPr>
            <p:cNvSpPr txBox="1"/>
            <p:nvPr/>
          </p:nvSpPr>
          <p:spPr>
            <a:xfrm>
              <a:off x="5618912" y="2843747"/>
              <a:ext cx="672849" cy="40011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rIns="45719" anchor="ctr">
              <a:spAutoFit/>
            </a:bodyPr>
            <a:lstStyle/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600">
                  <a:solidFill>
                    <a:srgbClr val="AC0000"/>
                  </a:solidFill>
                  <a:latin typeface="Baskerville"/>
                  <a:ea typeface="Baskerville"/>
                  <a:cs typeface="Baskerville"/>
                  <a:sym typeface="Baskerville"/>
                </a:defRPr>
              </a:pPr>
              <a:r>
                <a:rPr lang="en-US" sz="2000" b="1" dirty="0">
                  <a:solidFill>
                    <a:schemeClr val="tx1"/>
                  </a:solidFill>
                  <a:latin typeface="+mj-lt"/>
                </a:rPr>
                <a:t>-2</a:t>
              </a:r>
              <a:endParaRPr sz="2000" b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3" name="Demon…">
              <a:extLst>
                <a:ext uri="{FF2B5EF4-FFF2-40B4-BE49-F238E27FC236}">
                  <a16:creationId xmlns:a16="http://schemas.microsoft.com/office/drawing/2014/main" id="{B641D4A2-0F86-40D9-6A69-6A9936BFE362}"/>
                </a:ext>
              </a:extLst>
            </p:cNvPr>
            <p:cNvSpPr txBox="1"/>
            <p:nvPr/>
          </p:nvSpPr>
          <p:spPr>
            <a:xfrm>
              <a:off x="5618912" y="3135924"/>
              <a:ext cx="672849" cy="40011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rIns="45719" anchor="ctr">
              <a:spAutoFit/>
            </a:bodyPr>
            <a:lstStyle/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600">
                  <a:solidFill>
                    <a:srgbClr val="AC0000"/>
                  </a:solidFill>
                  <a:latin typeface="Baskerville"/>
                  <a:ea typeface="Baskerville"/>
                  <a:cs typeface="Baskerville"/>
                  <a:sym typeface="Baskerville"/>
                </a:defRPr>
              </a:pPr>
              <a:r>
                <a:rPr lang="en-US" sz="2000" b="1" dirty="0">
                  <a:solidFill>
                    <a:schemeClr val="tx1"/>
                  </a:solidFill>
                  <a:latin typeface="+mj-lt"/>
                </a:rPr>
                <a:t>-5</a:t>
              </a:r>
              <a:endParaRPr sz="2000" b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4" name="Demon…">
              <a:extLst>
                <a:ext uri="{FF2B5EF4-FFF2-40B4-BE49-F238E27FC236}">
                  <a16:creationId xmlns:a16="http://schemas.microsoft.com/office/drawing/2014/main" id="{822C2205-4335-51C6-0A10-2F515FA0B1C5}"/>
                </a:ext>
              </a:extLst>
            </p:cNvPr>
            <p:cNvSpPr txBox="1"/>
            <p:nvPr/>
          </p:nvSpPr>
          <p:spPr>
            <a:xfrm>
              <a:off x="5629727" y="3770551"/>
              <a:ext cx="672849" cy="40011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rIns="45719" anchor="ctr">
              <a:spAutoFit/>
            </a:bodyPr>
            <a:lstStyle/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600">
                  <a:solidFill>
                    <a:srgbClr val="AC0000"/>
                  </a:solidFill>
                  <a:latin typeface="Baskerville"/>
                  <a:ea typeface="Baskerville"/>
                  <a:cs typeface="Baskerville"/>
                  <a:sym typeface="Baskerville"/>
                </a:defRPr>
              </a:pPr>
              <a:r>
                <a:rPr lang="en-US" sz="2000" b="1" dirty="0">
                  <a:solidFill>
                    <a:schemeClr val="tx1"/>
                  </a:solidFill>
                  <a:latin typeface="+mj-lt"/>
                </a:rPr>
                <a:t>-10</a:t>
              </a:r>
              <a:endParaRPr sz="2000" b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5" name="Demon…">
              <a:extLst>
                <a:ext uri="{FF2B5EF4-FFF2-40B4-BE49-F238E27FC236}">
                  <a16:creationId xmlns:a16="http://schemas.microsoft.com/office/drawing/2014/main" id="{ADA76894-1717-C0B1-DA22-57F22C4583C0}"/>
                </a:ext>
              </a:extLst>
            </p:cNvPr>
            <p:cNvSpPr txBox="1"/>
            <p:nvPr/>
          </p:nvSpPr>
          <p:spPr>
            <a:xfrm>
              <a:off x="5638668" y="4372393"/>
              <a:ext cx="672849" cy="40011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rIns="45719" anchor="ctr">
              <a:spAutoFit/>
            </a:bodyPr>
            <a:lstStyle/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600">
                  <a:solidFill>
                    <a:srgbClr val="AC0000"/>
                  </a:solidFill>
                  <a:latin typeface="Baskerville"/>
                  <a:ea typeface="Baskerville"/>
                  <a:cs typeface="Baskerville"/>
                  <a:sym typeface="Baskerville"/>
                </a:defRPr>
              </a:pPr>
              <a:r>
                <a:rPr lang="en-US" sz="2000" b="1" dirty="0">
                  <a:solidFill>
                    <a:schemeClr val="tx1"/>
                  </a:solidFill>
                  <a:latin typeface="+mj-lt"/>
                </a:rPr>
                <a:t>-15</a:t>
              </a:r>
              <a:endParaRPr sz="2000" b="1" dirty="0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2" name="Dry Type">
            <a:extLst>
              <a:ext uri="{FF2B5EF4-FFF2-40B4-BE49-F238E27FC236}">
                <a16:creationId xmlns:a16="http://schemas.microsoft.com/office/drawing/2014/main" id="{B89B699B-7694-D9AC-476A-BDFE5AF33E2E}"/>
              </a:ext>
            </a:extLst>
          </p:cNvPr>
          <p:cNvSpPr txBox="1"/>
          <p:nvPr/>
        </p:nvSpPr>
        <p:spPr>
          <a:xfrm>
            <a:off x="596257" y="5051991"/>
            <a:ext cx="3862194" cy="1692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defTabSz="914400">
              <a:defRPr sz="4000"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rPr lang="en-US" dirty="0" err="1">
                <a:latin typeface="+mj-lt"/>
              </a:rPr>
              <a:t>Nihonshu</a:t>
            </a:r>
            <a:r>
              <a:rPr lang="en-US" dirty="0">
                <a:latin typeface="+mj-lt"/>
              </a:rPr>
              <a:t>-do +15</a:t>
            </a:r>
          </a:p>
          <a:p>
            <a:r>
              <a:rPr lang="en-US" dirty="0">
                <a:latin typeface="+mj-lt"/>
              </a:rPr>
              <a:t>      SMV+15</a:t>
            </a:r>
          </a:p>
          <a:p>
            <a:r>
              <a:rPr lang="en-US" sz="2000" dirty="0">
                <a:latin typeface="+mj-lt"/>
              </a:rPr>
              <a:t>     (Sake Mater </a:t>
            </a:r>
            <a:r>
              <a:rPr lang="en-US" sz="2000" dirty="0" err="1">
                <a:latin typeface="+mj-lt"/>
              </a:rPr>
              <a:t>Valur</a:t>
            </a:r>
            <a:r>
              <a:rPr lang="en-US" sz="2000" dirty="0">
                <a:latin typeface="+mj-lt"/>
              </a:rPr>
              <a:t> )</a:t>
            </a:r>
            <a:endParaRPr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74217131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gular Type">
            <a:extLst>
              <a:ext uri="{FF2B5EF4-FFF2-40B4-BE49-F238E27FC236}">
                <a16:creationId xmlns:a16="http://schemas.microsoft.com/office/drawing/2014/main" id="{B9C28C98-D3C0-5429-2168-00C18B6A4711}"/>
              </a:ext>
            </a:extLst>
          </p:cNvPr>
          <p:cNvSpPr txBox="1"/>
          <p:nvPr/>
        </p:nvSpPr>
        <p:spPr>
          <a:xfrm>
            <a:off x="914139" y="144064"/>
            <a:ext cx="5892014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defTabSz="914400">
              <a:defRPr sz="4000"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rPr lang="en-US" dirty="0">
                <a:solidFill>
                  <a:srgbClr val="C00000"/>
                </a:solidFill>
                <a:latin typeface="+mj-lt"/>
              </a:rPr>
              <a:t> Dry &amp; Fruity</a:t>
            </a:r>
            <a:r>
              <a:rPr dirty="0">
                <a:solidFill>
                  <a:srgbClr val="C00000"/>
                </a:solidFill>
                <a:latin typeface="+mj-lt"/>
              </a:rPr>
              <a:t> Type</a:t>
            </a:r>
            <a:r>
              <a:rPr lang="en-US" dirty="0">
                <a:solidFill>
                  <a:srgbClr val="C00000"/>
                </a:solidFill>
                <a:latin typeface="+mj-lt"/>
              </a:rPr>
              <a:t> </a:t>
            </a:r>
            <a:endParaRPr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4983531-CE8E-D1BA-7314-190EC4AF10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835" t="17216" r="9587" b="13835"/>
          <a:stretch/>
        </p:blipFill>
        <p:spPr>
          <a:xfrm>
            <a:off x="819589" y="844967"/>
            <a:ext cx="7504821" cy="5168066"/>
          </a:xfrm>
          <a:prstGeom prst="rect">
            <a:avLst/>
          </a:prstGeom>
        </p:spPr>
      </p:pic>
      <p:sp>
        <p:nvSpPr>
          <p:cNvPr id="2" name="Regular Type">
            <a:extLst>
              <a:ext uri="{FF2B5EF4-FFF2-40B4-BE49-F238E27FC236}">
                <a16:creationId xmlns:a16="http://schemas.microsoft.com/office/drawing/2014/main" id="{5CE166D7-15D0-0E96-399A-A0BB1FF3E8F1}"/>
              </a:ext>
            </a:extLst>
          </p:cNvPr>
          <p:cNvSpPr txBox="1"/>
          <p:nvPr/>
        </p:nvSpPr>
        <p:spPr>
          <a:xfrm>
            <a:off x="240807" y="5876443"/>
            <a:ext cx="8820066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defTabSz="914400">
              <a:defRPr sz="4000"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 algn="ctr"/>
            <a:r>
              <a:rPr lang="en-US" sz="2800" dirty="0">
                <a:solidFill>
                  <a:srgbClr val="C00000"/>
                </a:solidFill>
                <a:latin typeface="+mj-lt"/>
              </a:rPr>
              <a:t>Dry </a:t>
            </a:r>
            <a:r>
              <a:rPr lang="en-US" sz="2800" dirty="0" err="1">
                <a:solidFill>
                  <a:srgbClr val="C00000"/>
                </a:solidFill>
                <a:latin typeface="+mj-lt"/>
              </a:rPr>
              <a:t>ginjo</a:t>
            </a:r>
            <a:r>
              <a:rPr lang="en-US" sz="2800" dirty="0">
                <a:solidFill>
                  <a:srgbClr val="C00000"/>
                </a:solidFill>
                <a:latin typeface="+mj-lt"/>
              </a:rPr>
              <a:t> with fresh yellow apple and mineral.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  <a:latin typeface="+mj-lt"/>
              </a:rPr>
              <a:t>Acts as a lemon poured over the food.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EC3D411-A89C-B954-85A5-6FE4238BB8A8}"/>
              </a:ext>
            </a:extLst>
          </p:cNvPr>
          <p:cNvSpPr/>
          <p:nvPr/>
        </p:nvSpPr>
        <p:spPr>
          <a:xfrm>
            <a:off x="4867275" y="3952393"/>
            <a:ext cx="1104900" cy="324332"/>
          </a:xfrm>
          <a:prstGeom prst="rect">
            <a:avLst/>
          </a:prstGeom>
          <a:solidFill>
            <a:srgbClr val="C0E399"/>
          </a:solidFill>
          <a:ln w="25400" cap="flat">
            <a:solidFill>
              <a:srgbClr val="C0E399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gular Type">
            <a:extLst>
              <a:ext uri="{FF2B5EF4-FFF2-40B4-BE49-F238E27FC236}">
                <a16:creationId xmlns:a16="http://schemas.microsoft.com/office/drawing/2014/main" id="{40ABCB1A-4FC1-0A36-793B-B8C55AA8B432}"/>
              </a:ext>
            </a:extLst>
          </p:cNvPr>
          <p:cNvSpPr txBox="1"/>
          <p:nvPr/>
        </p:nvSpPr>
        <p:spPr>
          <a:xfrm>
            <a:off x="4257675" y="3596668"/>
            <a:ext cx="1824290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defTabSz="914400">
              <a:defRPr sz="4000"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rPr lang="en-US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SMV:+5~+7</a:t>
            </a:r>
            <a:endParaRPr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857839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image.jpeg" descr="image.jpe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708" t="9971" r="13334"/>
          <a:stretch>
            <a:fillRect/>
          </a:stretch>
        </p:blipFill>
        <p:spPr>
          <a:xfrm>
            <a:off x="2305826" y="2739545"/>
            <a:ext cx="1014544" cy="2795958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Fruity Type"/>
          <p:cNvSpPr txBox="1"/>
          <p:nvPr/>
        </p:nvSpPr>
        <p:spPr>
          <a:xfrm>
            <a:off x="976099" y="192623"/>
            <a:ext cx="3967044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defTabSz="914400">
              <a:defRPr sz="4000"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rPr lang="en-US" dirty="0"/>
              <a:t>Polishing ratio</a:t>
            </a:r>
            <a:endParaRPr dirty="0"/>
          </a:p>
        </p:txBody>
      </p:sp>
      <p:sp>
        <p:nvSpPr>
          <p:cNvPr id="281" name="Line"/>
          <p:cNvSpPr/>
          <p:nvPr/>
        </p:nvSpPr>
        <p:spPr>
          <a:xfrm flipH="1">
            <a:off x="596257" y="216994"/>
            <a:ext cx="1" cy="508987"/>
          </a:xfrm>
          <a:prstGeom prst="line">
            <a:avLst/>
          </a:prstGeom>
          <a:ln w="76200">
            <a:solidFill>
              <a:srgbClr val="AC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1" name="Polishing Ratio…"/>
          <p:cNvSpPr txBox="1"/>
          <p:nvPr/>
        </p:nvSpPr>
        <p:spPr>
          <a:xfrm>
            <a:off x="4231068" y="5535503"/>
            <a:ext cx="3967044" cy="637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 defTabSz="914400">
              <a:defRPr sz="2200"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dirty="0"/>
              <a:t>Polishing Ratio</a:t>
            </a:r>
          </a:p>
          <a:p>
            <a:pPr algn="ctr" defTabSz="914400">
              <a:defRPr sz="2200"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sz="1600" i="1" dirty="0"/>
              <a:t>left-over % of polished rice grain</a:t>
            </a:r>
          </a:p>
        </p:txBody>
      </p:sp>
      <p:pic>
        <p:nvPicPr>
          <p:cNvPr id="292" name="rice polishing ratio" descr="rice polishing ratio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86" r="2886"/>
          <a:stretch>
            <a:fillRect/>
          </a:stretch>
        </p:blipFill>
        <p:spPr>
          <a:xfrm>
            <a:off x="4462716" y="3965126"/>
            <a:ext cx="3732467" cy="1312863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Rectangle"/>
          <p:cNvSpPr/>
          <p:nvPr/>
        </p:nvSpPr>
        <p:spPr>
          <a:xfrm flipH="1">
            <a:off x="6743643" y="3647975"/>
            <a:ext cx="45719" cy="1766924"/>
          </a:xfrm>
          <a:prstGeom prst="rect">
            <a:avLst/>
          </a:prstGeom>
          <a:ln w="12700">
            <a:solidFill>
              <a:srgbClr val="AC0000"/>
            </a:solidFill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94" name="image.png" descr="image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56" t="24637" r="273"/>
          <a:stretch>
            <a:fillRect/>
          </a:stretch>
        </p:blipFill>
        <p:spPr>
          <a:xfrm>
            <a:off x="3498783" y="1443101"/>
            <a:ext cx="5325283" cy="198469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Demon…">
            <a:extLst>
              <a:ext uri="{FF2B5EF4-FFF2-40B4-BE49-F238E27FC236}">
                <a16:creationId xmlns:a16="http://schemas.microsoft.com/office/drawing/2014/main" id="{D955B6AB-1876-328F-9AB3-F26F4F36F34C}"/>
              </a:ext>
            </a:extLst>
          </p:cNvPr>
          <p:cNvSpPr txBox="1"/>
          <p:nvPr/>
        </p:nvSpPr>
        <p:spPr>
          <a:xfrm>
            <a:off x="1287404" y="1095003"/>
            <a:ext cx="1851722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/>
          <a:p>
            <a:pPr algn="ct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1600">
                <a:solidFill>
                  <a:srgbClr val="AC0000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lang="en-US" sz="2000" b="1" dirty="0" err="1">
                <a:latin typeface="+mj-lt"/>
              </a:rPr>
              <a:t>Bulzai</a:t>
            </a:r>
            <a:endParaRPr sz="2000" b="1" dirty="0">
              <a:latin typeface="+mj-lt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7882E99C-1DB2-A387-FFB8-B4FFCBE18C5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661" t="8935" r="32003" b="7637"/>
          <a:stretch/>
        </p:blipFill>
        <p:spPr>
          <a:xfrm>
            <a:off x="945888" y="1689607"/>
            <a:ext cx="1181524" cy="3909107"/>
          </a:xfrm>
          <a:prstGeom prst="rect">
            <a:avLst/>
          </a:prstGeom>
        </p:spPr>
      </p:pic>
      <p:sp>
        <p:nvSpPr>
          <p:cNvPr id="9" name="Demon…">
            <a:extLst>
              <a:ext uri="{FF2B5EF4-FFF2-40B4-BE49-F238E27FC236}">
                <a16:creationId xmlns:a16="http://schemas.microsoft.com/office/drawing/2014/main" id="{16CA62EF-0D03-F721-23C2-0471364BB96D}"/>
              </a:ext>
            </a:extLst>
          </p:cNvPr>
          <p:cNvSpPr txBox="1"/>
          <p:nvPr/>
        </p:nvSpPr>
        <p:spPr>
          <a:xfrm>
            <a:off x="1887237" y="5535503"/>
            <a:ext cx="1851722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/>
          <a:p>
            <a:pPr algn="ct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1600">
                <a:solidFill>
                  <a:srgbClr val="AC0000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lang="en-US" sz="2000" b="1" dirty="0">
                <a:solidFill>
                  <a:schemeClr val="tx1"/>
                </a:solidFill>
                <a:latin typeface="+mj-lt"/>
              </a:rPr>
              <a:t>300ml</a:t>
            </a:r>
            <a:endParaRPr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Demon…">
            <a:extLst>
              <a:ext uri="{FF2B5EF4-FFF2-40B4-BE49-F238E27FC236}">
                <a16:creationId xmlns:a16="http://schemas.microsoft.com/office/drawing/2014/main" id="{F3196E28-2D9E-97B7-B79E-D376A617EE4E}"/>
              </a:ext>
            </a:extLst>
          </p:cNvPr>
          <p:cNvSpPr txBox="1"/>
          <p:nvPr/>
        </p:nvSpPr>
        <p:spPr>
          <a:xfrm>
            <a:off x="633100" y="5567109"/>
            <a:ext cx="1851722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/>
          <a:p>
            <a:pPr algn="ct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1600">
                <a:solidFill>
                  <a:srgbClr val="AC0000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lang="en-US" sz="2000" b="1" dirty="0">
                <a:solidFill>
                  <a:schemeClr val="tx1"/>
                </a:solidFill>
                <a:latin typeface="+mj-lt"/>
              </a:rPr>
              <a:t>720ml</a:t>
            </a:r>
            <a:endParaRPr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Demon…">
            <a:extLst>
              <a:ext uri="{FF2B5EF4-FFF2-40B4-BE49-F238E27FC236}">
                <a16:creationId xmlns:a16="http://schemas.microsoft.com/office/drawing/2014/main" id="{7535DE51-124D-082A-0C45-F081A8009CB7}"/>
              </a:ext>
            </a:extLst>
          </p:cNvPr>
          <p:cNvSpPr txBox="1"/>
          <p:nvPr/>
        </p:nvSpPr>
        <p:spPr>
          <a:xfrm>
            <a:off x="1260169" y="5901491"/>
            <a:ext cx="1851722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/>
          <a:p>
            <a:pPr algn="ct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1600">
                <a:solidFill>
                  <a:srgbClr val="AC0000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lang="en-US" sz="2000" b="1" dirty="0">
                <a:solidFill>
                  <a:schemeClr val="tx1"/>
                </a:solidFill>
                <a:latin typeface="+mj-lt"/>
              </a:rPr>
              <a:t>Polishing ratio 55%</a:t>
            </a:r>
            <a:endParaRPr sz="20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08836058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gular Type">
            <a:extLst>
              <a:ext uri="{FF2B5EF4-FFF2-40B4-BE49-F238E27FC236}">
                <a16:creationId xmlns:a16="http://schemas.microsoft.com/office/drawing/2014/main" id="{B9C28C98-D3C0-5429-2168-00C18B6A4711}"/>
              </a:ext>
            </a:extLst>
          </p:cNvPr>
          <p:cNvSpPr txBox="1"/>
          <p:nvPr/>
        </p:nvSpPr>
        <p:spPr>
          <a:xfrm>
            <a:off x="914139" y="144064"/>
            <a:ext cx="5892014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defTabSz="914400">
              <a:defRPr sz="4000"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rPr lang="en-US" dirty="0">
                <a:solidFill>
                  <a:srgbClr val="C00000"/>
                </a:solidFill>
                <a:latin typeface="+mj-lt"/>
              </a:rPr>
              <a:t> Dry &amp; Flowery</a:t>
            </a:r>
            <a:r>
              <a:rPr dirty="0">
                <a:solidFill>
                  <a:srgbClr val="C00000"/>
                </a:solidFill>
                <a:latin typeface="+mj-lt"/>
              </a:rPr>
              <a:t> Type</a:t>
            </a:r>
            <a:r>
              <a:rPr lang="en-US" dirty="0">
                <a:solidFill>
                  <a:srgbClr val="C00000"/>
                </a:solidFill>
                <a:latin typeface="+mj-lt"/>
              </a:rPr>
              <a:t> </a:t>
            </a:r>
            <a:endParaRPr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" name="Regular Type">
            <a:extLst>
              <a:ext uri="{FF2B5EF4-FFF2-40B4-BE49-F238E27FC236}">
                <a16:creationId xmlns:a16="http://schemas.microsoft.com/office/drawing/2014/main" id="{6D83200E-A102-A6A0-8870-58CF4BCEE5AF}"/>
              </a:ext>
            </a:extLst>
          </p:cNvPr>
          <p:cNvSpPr txBox="1"/>
          <p:nvPr/>
        </p:nvSpPr>
        <p:spPr>
          <a:xfrm>
            <a:off x="2883077" y="865486"/>
            <a:ext cx="3725762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defTabSz="914400">
              <a:defRPr sz="4000"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rPr lang="en-US" dirty="0">
                <a:solidFill>
                  <a:srgbClr val="C00000"/>
                </a:solidFill>
                <a:latin typeface="+mj-lt"/>
              </a:rPr>
              <a:t> </a:t>
            </a:r>
            <a:r>
              <a:rPr lang="ja-JP" altLang="en-US" sz="2800" b="1" dirty="0">
                <a:solidFill>
                  <a:schemeClr val="tx1"/>
                </a:solidFill>
                <a:latin typeface="+mj-lt"/>
              </a:rPr>
              <a:t>真野鶴</a:t>
            </a:r>
            <a:r>
              <a:rPr lang="en-US" altLang="ja-JP" sz="2800" b="1" dirty="0">
                <a:solidFill>
                  <a:schemeClr val="tx1"/>
                </a:solidFill>
                <a:latin typeface="+mj-lt"/>
              </a:rPr>
              <a:t>Rumiko</a:t>
            </a:r>
            <a:r>
              <a:rPr lang="ja-JP" altLang="en-US" sz="2800" b="1" dirty="0">
                <a:solidFill>
                  <a:schemeClr val="tx1"/>
                </a:solidFill>
                <a:latin typeface="+mj-lt"/>
              </a:rPr>
              <a:t>大吟醸</a:t>
            </a:r>
            <a:endParaRPr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CA82ECE-BF70-E9B1-C2FB-35885E9C86A2}"/>
              </a:ext>
            </a:extLst>
          </p:cNvPr>
          <p:cNvSpPr/>
          <p:nvPr/>
        </p:nvSpPr>
        <p:spPr>
          <a:xfrm>
            <a:off x="1533206" y="2094330"/>
            <a:ext cx="6967806" cy="3825629"/>
          </a:xfrm>
          <a:prstGeom prst="rect">
            <a:avLst/>
          </a:prstGeom>
          <a:solidFill>
            <a:srgbClr val="C0E399"/>
          </a:solidFill>
          <a:ln w="25400" cap="flat">
            <a:solidFill>
              <a:srgbClr val="C0E399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698119A2-4EF7-029A-AB2D-82D64BEE6C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911" t="18195" r="32704" b="16250"/>
          <a:stretch/>
        </p:blipFill>
        <p:spPr>
          <a:xfrm>
            <a:off x="6513806" y="289171"/>
            <a:ext cx="1338970" cy="3830268"/>
          </a:xfrm>
          <a:prstGeom prst="rect">
            <a:avLst/>
          </a:prstGeom>
        </p:spPr>
      </p:pic>
      <p:sp>
        <p:nvSpPr>
          <p:cNvPr id="9" name="Regular Type">
            <a:extLst>
              <a:ext uri="{FF2B5EF4-FFF2-40B4-BE49-F238E27FC236}">
                <a16:creationId xmlns:a16="http://schemas.microsoft.com/office/drawing/2014/main" id="{79BE80A1-A74E-762A-78ED-F1424CF2D9D6}"/>
              </a:ext>
            </a:extLst>
          </p:cNvPr>
          <p:cNvSpPr txBox="1"/>
          <p:nvPr/>
        </p:nvSpPr>
        <p:spPr>
          <a:xfrm>
            <a:off x="2452442" y="1431211"/>
            <a:ext cx="4587031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defTabSz="914400">
              <a:defRPr sz="4000"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rPr lang="en-US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ja-JP" b="1" dirty="0">
                <a:solidFill>
                  <a:schemeClr val="tx1"/>
                </a:solidFill>
                <a:latin typeface="+mj-lt"/>
              </a:rPr>
              <a:t>Rumiko</a:t>
            </a:r>
            <a:r>
              <a:rPr lang="ja-JP" alt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ja-JP" b="1" dirty="0" err="1">
                <a:solidFill>
                  <a:schemeClr val="tx1"/>
                </a:solidFill>
                <a:latin typeface="+mj-lt"/>
              </a:rPr>
              <a:t>Daiginjo</a:t>
            </a:r>
            <a:endParaRPr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Regular Type">
            <a:extLst>
              <a:ext uri="{FF2B5EF4-FFF2-40B4-BE49-F238E27FC236}">
                <a16:creationId xmlns:a16="http://schemas.microsoft.com/office/drawing/2014/main" id="{D91561E6-FC62-0E1B-5F76-8E2BA8E1F17D}"/>
              </a:ext>
            </a:extLst>
          </p:cNvPr>
          <p:cNvSpPr txBox="1"/>
          <p:nvPr/>
        </p:nvSpPr>
        <p:spPr>
          <a:xfrm>
            <a:off x="4305798" y="2114533"/>
            <a:ext cx="2293516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defTabSz="914400">
              <a:defRPr sz="4000"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rPr lang="en-US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ja-JP" b="1" i="1" dirty="0" err="1">
                <a:solidFill>
                  <a:schemeClr val="tx1"/>
                </a:solidFill>
                <a:latin typeface="+mj-lt"/>
              </a:rPr>
              <a:t>Daiginjo</a:t>
            </a:r>
            <a:endParaRPr b="1" i="1" dirty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4F77C4D2-6D30-F357-43B2-04D7984DC128}"/>
              </a:ext>
            </a:extLst>
          </p:cNvPr>
          <p:cNvCxnSpPr/>
          <p:nvPr/>
        </p:nvCxnSpPr>
        <p:spPr>
          <a:xfrm>
            <a:off x="4314825" y="2807003"/>
            <a:ext cx="2085975" cy="0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F09013A0-162E-4630-B236-A792F67F8E5E}"/>
              </a:ext>
            </a:extLst>
          </p:cNvPr>
          <p:cNvCxnSpPr>
            <a:cxnSpLocks/>
          </p:cNvCxnSpPr>
          <p:nvPr/>
        </p:nvCxnSpPr>
        <p:spPr>
          <a:xfrm>
            <a:off x="6153150" y="3070069"/>
            <a:ext cx="0" cy="98758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egular Type">
            <a:extLst>
              <a:ext uri="{FF2B5EF4-FFF2-40B4-BE49-F238E27FC236}">
                <a16:creationId xmlns:a16="http://schemas.microsoft.com/office/drawing/2014/main" id="{B9C6621A-2DD5-E5FC-8A57-BDCD7F9B2CD1}"/>
              </a:ext>
            </a:extLst>
          </p:cNvPr>
          <p:cNvSpPr txBox="1"/>
          <p:nvPr/>
        </p:nvSpPr>
        <p:spPr>
          <a:xfrm>
            <a:off x="4562475" y="2661896"/>
            <a:ext cx="2293516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defTabSz="914400">
              <a:defRPr sz="4000"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rPr lang="en-US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RPR:50%</a:t>
            </a:r>
            <a:endParaRPr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8" name="Regular Type">
            <a:extLst>
              <a:ext uri="{FF2B5EF4-FFF2-40B4-BE49-F238E27FC236}">
                <a16:creationId xmlns:a16="http://schemas.microsoft.com/office/drawing/2014/main" id="{D1BCFDAE-47CE-D5B2-B58E-FED848CCF50F}"/>
              </a:ext>
            </a:extLst>
          </p:cNvPr>
          <p:cNvSpPr txBox="1"/>
          <p:nvPr/>
        </p:nvSpPr>
        <p:spPr>
          <a:xfrm>
            <a:off x="2902625" y="2979660"/>
            <a:ext cx="3322215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defTabSz="914400">
              <a:defRPr sz="4000"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rPr lang="en-US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Rice: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Gohyakumangoku</a:t>
            </a:r>
            <a:endParaRPr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9" name="Regular Type">
            <a:extLst>
              <a:ext uri="{FF2B5EF4-FFF2-40B4-BE49-F238E27FC236}">
                <a16:creationId xmlns:a16="http://schemas.microsoft.com/office/drawing/2014/main" id="{2B1A8A88-700B-D4B3-3523-6643C33077C2}"/>
              </a:ext>
            </a:extLst>
          </p:cNvPr>
          <p:cNvSpPr txBox="1"/>
          <p:nvPr/>
        </p:nvSpPr>
        <p:spPr>
          <a:xfrm>
            <a:off x="4781552" y="3349018"/>
            <a:ext cx="1443288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defTabSz="914400">
              <a:defRPr sz="4000"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rPr lang="en-US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SMV:+5</a:t>
            </a:r>
            <a:endParaRPr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1" name="image.jpeg" descr="image.jpeg">
            <a:extLst>
              <a:ext uri="{FF2B5EF4-FFF2-40B4-BE49-F238E27FC236}">
                <a16:creationId xmlns:a16="http://schemas.microsoft.com/office/drawing/2014/main" id="{055BB23E-9E49-134F-6982-CB1FA036CB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264" b="25200"/>
          <a:stretch/>
        </p:blipFill>
        <p:spPr>
          <a:xfrm>
            <a:off x="1156920" y="2414355"/>
            <a:ext cx="1824788" cy="2405781"/>
          </a:xfrm>
          <a:prstGeom prst="ellipse">
            <a:avLst/>
          </a:prstGeom>
          <a:ln w="12700">
            <a:miter lim="400000"/>
          </a:ln>
        </p:spPr>
      </p:pic>
      <p:pic>
        <p:nvPicPr>
          <p:cNvPr id="22" name="image.jpeg" descr="image.jpeg">
            <a:extLst>
              <a:ext uri="{FF2B5EF4-FFF2-40B4-BE49-F238E27FC236}">
                <a16:creationId xmlns:a16="http://schemas.microsoft.com/office/drawing/2014/main" id="{82377C8A-453C-F140-677B-0887A1BEBFA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4" t="1803" r="43424" b="-1803"/>
          <a:stretch/>
        </p:blipFill>
        <p:spPr>
          <a:xfrm rot="10800000">
            <a:off x="20111" y="1736907"/>
            <a:ext cx="1513094" cy="2021243"/>
          </a:xfrm>
          <a:prstGeom prst="ellipse">
            <a:avLst/>
          </a:prstGeom>
          <a:ln w="12700">
            <a:miter lim="400000"/>
          </a:ln>
        </p:spPr>
      </p:pic>
      <p:pic>
        <p:nvPicPr>
          <p:cNvPr id="23" name="image.jpeg" descr="image.jpeg">
            <a:extLst>
              <a:ext uri="{FF2B5EF4-FFF2-40B4-BE49-F238E27FC236}">
                <a16:creationId xmlns:a16="http://schemas.microsoft.com/office/drawing/2014/main" id="{48E918ED-929E-8A5F-D9A0-E667622FB6E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224"/>
          <a:stretch>
            <a:fillRect/>
          </a:stretch>
        </p:blipFill>
        <p:spPr>
          <a:xfrm>
            <a:off x="1514025" y="3773039"/>
            <a:ext cx="2030904" cy="1656422"/>
          </a:xfrm>
          <a:prstGeom prst="ellipse">
            <a:avLst/>
          </a:prstGeom>
          <a:ln w="12700">
            <a:miter lim="400000"/>
          </a:ln>
        </p:spPr>
      </p:pic>
      <p:pic>
        <p:nvPicPr>
          <p:cNvPr id="24" name="image.png" descr="image.png">
            <a:extLst>
              <a:ext uri="{FF2B5EF4-FFF2-40B4-BE49-F238E27FC236}">
                <a16:creationId xmlns:a16="http://schemas.microsoft.com/office/drawing/2014/main" id="{BF2E8B23-D37B-3060-A3C9-1D846DF773C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820"/>
          <a:stretch/>
        </p:blipFill>
        <p:spPr>
          <a:xfrm>
            <a:off x="-61696" y="3674499"/>
            <a:ext cx="1824788" cy="1332708"/>
          </a:xfrm>
          <a:prstGeom prst="ellipse">
            <a:avLst/>
          </a:prstGeom>
          <a:ln w="12700">
            <a:miter lim="400000"/>
          </a:ln>
        </p:spPr>
      </p:pic>
      <p:sp>
        <p:nvSpPr>
          <p:cNvPr id="25" name="Regular Type">
            <a:extLst>
              <a:ext uri="{FF2B5EF4-FFF2-40B4-BE49-F238E27FC236}">
                <a16:creationId xmlns:a16="http://schemas.microsoft.com/office/drawing/2014/main" id="{06D6E19B-DCB5-3CE1-4A4C-88DF86F3A3BF}"/>
              </a:ext>
            </a:extLst>
          </p:cNvPr>
          <p:cNvSpPr txBox="1"/>
          <p:nvPr/>
        </p:nvSpPr>
        <p:spPr>
          <a:xfrm>
            <a:off x="3999226" y="3995629"/>
            <a:ext cx="4307847" cy="1446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defTabSz="914400">
              <a:defRPr sz="4000"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rPr lang="en-US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Light,</a:t>
            </a:r>
            <a:r>
              <a:rPr lang="ja-JP" alt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ja-JP" sz="2400" dirty="0">
                <a:solidFill>
                  <a:schemeClr val="tx1"/>
                </a:solidFill>
                <a:latin typeface="+mj-lt"/>
              </a:rPr>
              <a:t>gentle</a:t>
            </a:r>
            <a:r>
              <a:rPr lang="ja-JP" alt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ja-JP" sz="2400" dirty="0">
                <a:solidFill>
                  <a:schemeClr val="tx1"/>
                </a:solidFill>
                <a:latin typeface="+mj-lt"/>
              </a:rPr>
              <a:t>aroma</a:t>
            </a:r>
            <a:r>
              <a:rPr lang="ja-JP" alt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ja-JP" sz="2400" dirty="0">
                <a:solidFill>
                  <a:schemeClr val="tx1"/>
                </a:solidFill>
                <a:latin typeface="+mj-lt"/>
              </a:rPr>
              <a:t>of</a:t>
            </a:r>
            <a:r>
              <a:rPr lang="ja-JP" alt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ja-JP" sz="2400" dirty="0">
                <a:solidFill>
                  <a:schemeClr val="tx1"/>
                </a:solidFill>
                <a:latin typeface="+mj-lt"/>
              </a:rPr>
              <a:t>white</a:t>
            </a:r>
            <a:r>
              <a:rPr lang="ja-JP" alt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ja-JP" sz="2400" dirty="0">
                <a:solidFill>
                  <a:schemeClr val="tx1"/>
                </a:solidFill>
                <a:latin typeface="+mj-lt"/>
              </a:rPr>
              <a:t>flower</a:t>
            </a:r>
            <a:r>
              <a:rPr lang="ja-JP" alt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ja-JP" sz="2400" dirty="0">
                <a:solidFill>
                  <a:schemeClr val="tx1"/>
                </a:solidFill>
                <a:latin typeface="+mj-lt"/>
              </a:rPr>
              <a:t>and</a:t>
            </a:r>
            <a:r>
              <a:rPr lang="ja-JP" alt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ja-JP" sz="2400" dirty="0">
                <a:solidFill>
                  <a:schemeClr val="tx1"/>
                </a:solidFill>
                <a:latin typeface="+mj-lt"/>
              </a:rPr>
              <a:t>dry</a:t>
            </a:r>
            <a:r>
              <a:rPr lang="ja-JP" alt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ja-JP" sz="2400" dirty="0">
                <a:solidFill>
                  <a:schemeClr val="tx1"/>
                </a:solidFill>
                <a:latin typeface="+mj-lt"/>
              </a:rPr>
              <a:t>smooth</a:t>
            </a:r>
            <a:r>
              <a:rPr lang="ja-JP" alt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ja-JP" sz="2400" dirty="0">
                <a:solidFill>
                  <a:schemeClr val="tx1"/>
                </a:solidFill>
                <a:latin typeface="+mj-lt"/>
              </a:rPr>
              <a:t>aftertaste.</a:t>
            </a:r>
            <a:r>
              <a:rPr lang="ja-JP" alt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ja-JP" sz="2400" dirty="0">
                <a:solidFill>
                  <a:schemeClr val="tx1"/>
                </a:solidFill>
                <a:latin typeface="+mj-lt"/>
              </a:rPr>
              <a:t>Good</a:t>
            </a:r>
            <a:r>
              <a:rPr lang="ja-JP" alt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ja-JP" sz="2400" dirty="0">
                <a:solidFill>
                  <a:schemeClr val="tx1"/>
                </a:solidFill>
                <a:latin typeface="+mj-lt"/>
              </a:rPr>
              <a:t>with</a:t>
            </a:r>
            <a:r>
              <a:rPr lang="ja-JP" alt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ja-JP" sz="2400" dirty="0">
                <a:solidFill>
                  <a:schemeClr val="tx1"/>
                </a:solidFill>
                <a:latin typeface="+mj-lt"/>
              </a:rPr>
              <a:t>appetizers</a:t>
            </a:r>
            <a:r>
              <a:rPr lang="ja-JP" alt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ja-JP" sz="2400" dirty="0">
                <a:solidFill>
                  <a:schemeClr val="tx1"/>
                </a:solidFill>
                <a:latin typeface="+mj-lt"/>
              </a:rPr>
              <a:t>and</a:t>
            </a:r>
            <a:r>
              <a:rPr lang="ja-JP" alt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ja-JP" sz="2400" dirty="0">
                <a:solidFill>
                  <a:schemeClr val="tx1"/>
                </a:solidFill>
                <a:latin typeface="+mj-lt"/>
              </a:rPr>
              <a:t>salad.</a:t>
            </a:r>
            <a:endParaRPr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6" name="Regular Type">
            <a:extLst>
              <a:ext uri="{FF2B5EF4-FFF2-40B4-BE49-F238E27FC236}">
                <a16:creationId xmlns:a16="http://schemas.microsoft.com/office/drawing/2014/main" id="{ABFD6E85-63F7-CC81-BD20-4C4F513A8AD7}"/>
              </a:ext>
            </a:extLst>
          </p:cNvPr>
          <p:cNvSpPr txBox="1"/>
          <p:nvPr/>
        </p:nvSpPr>
        <p:spPr>
          <a:xfrm>
            <a:off x="240807" y="5876443"/>
            <a:ext cx="8820066" cy="1384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defTabSz="914400">
              <a:defRPr sz="4000"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 algn="ctr"/>
            <a:r>
              <a:rPr lang="en-US" sz="28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+mj-lt"/>
              </a:rPr>
              <a:t>Daiginjo</a:t>
            </a:r>
            <a:r>
              <a:rPr lang="en-US" sz="2800" dirty="0">
                <a:solidFill>
                  <a:srgbClr val="C00000"/>
                </a:solidFill>
                <a:latin typeface="+mj-lt"/>
              </a:rPr>
              <a:t> with dry smooth &amp; flowery aroma.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  <a:latin typeface="+mj-lt"/>
              </a:rPr>
              <a:t>Good with appetizers and salad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91456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スライド番号プレースホルダー 3">
            <a:extLst>
              <a:ext uri="{FF2B5EF4-FFF2-40B4-BE49-F238E27FC236}">
                <a16:creationId xmlns:a16="http://schemas.microsoft.com/office/drawing/2014/main" id="{5B3DA52A-FCE1-BA8F-DC65-B1418FB65D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 typeface="Times New Roman" panose="02020603050405020304" pitchFamily="18" charset="0"/>
              <a:buNone/>
            </a:pPr>
            <a:fld id="{521CD66E-9D6A-4EEB-B312-53873662D965}" type="slidenum">
              <a:rPr kumimoji="0" lang="en-US" altLang="ja-JP" sz="1200" smtClean="0">
                <a:solidFill>
                  <a:srgbClr val="898989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SzTx/>
                <a:buFont typeface="Times New Roman" panose="02020603050405020304" pitchFamily="18" charset="0"/>
                <a:buNone/>
              </a:pPr>
              <a:t>24</a:t>
            </a:fld>
            <a:endParaRPr kumimoji="0" lang="en-US" altLang="ja-JP" sz="1200">
              <a:solidFill>
                <a:srgbClr val="898989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38E0242-E584-71BD-7AAA-DB43CB407FD0}"/>
              </a:ext>
            </a:extLst>
          </p:cNvPr>
          <p:cNvSpPr/>
          <p:nvPr/>
        </p:nvSpPr>
        <p:spPr>
          <a:xfrm>
            <a:off x="1228725" y="128588"/>
            <a:ext cx="6786563" cy="7191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1" lang="en-US" altLang="ja-JP" dirty="0">
                <a:solidFill>
                  <a:srgbClr val="FF0000"/>
                </a:solidFill>
              </a:rPr>
              <a:t>A pairing that goes better with sake than</a:t>
            </a:r>
            <a:r>
              <a:rPr kumimoji="1" lang="ja-JP" altLang="en-US" dirty="0">
                <a:solidFill>
                  <a:srgbClr val="FF0000"/>
                </a:solidFill>
              </a:rPr>
              <a:t> </a:t>
            </a:r>
            <a:r>
              <a:rPr kumimoji="1" lang="en-US" altLang="ja-JP" dirty="0">
                <a:solidFill>
                  <a:srgbClr val="FF0000"/>
                </a:solidFill>
              </a:rPr>
              <a:t>wine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76E8469-719F-9D12-F073-BB84394542C1}"/>
              </a:ext>
            </a:extLst>
          </p:cNvPr>
          <p:cNvSpPr/>
          <p:nvPr/>
        </p:nvSpPr>
        <p:spPr>
          <a:xfrm>
            <a:off x="0" y="1062566"/>
            <a:ext cx="6786563" cy="7191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1" lang="en-US" altLang="ja-JP" dirty="0">
                <a:solidFill>
                  <a:srgbClr val="FF0000"/>
                </a:solidFill>
              </a:rPr>
              <a:t>【UMAMI food】 </a:t>
            </a:r>
            <a:r>
              <a:rPr kumimoji="1" lang="en-US" altLang="ja-JP" dirty="0">
                <a:solidFill>
                  <a:schemeClr val="tx1"/>
                </a:solidFill>
              </a:rPr>
              <a:t> Dashi and other tasting dishes which you will feel UMAMI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9718ACE-9323-5CB8-6176-060A02C93235}"/>
              </a:ext>
            </a:extLst>
          </p:cNvPr>
          <p:cNvSpPr/>
          <p:nvPr/>
        </p:nvSpPr>
        <p:spPr>
          <a:xfrm>
            <a:off x="-201083" y="4379119"/>
            <a:ext cx="7926388" cy="7191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1" lang="en-US" altLang="ja-JP" dirty="0">
                <a:solidFill>
                  <a:srgbClr val="FF0000"/>
                </a:solidFill>
              </a:rPr>
              <a:t>【Egg】  </a:t>
            </a:r>
            <a:r>
              <a:rPr kumimoji="1" lang="en-US" altLang="ja-JP" dirty="0">
                <a:solidFill>
                  <a:schemeClr val="tx1"/>
                </a:solidFill>
              </a:rPr>
              <a:t>When you combine wine and egg</a:t>
            </a:r>
            <a:r>
              <a:rPr kumimoji="1" lang="ja-JP" altLang="en-US" dirty="0">
                <a:solidFill>
                  <a:schemeClr val="tx1"/>
                </a:solidFill>
              </a:rPr>
              <a:t> </a:t>
            </a:r>
            <a:r>
              <a:rPr kumimoji="1" lang="en-US" altLang="ja-JP" dirty="0">
                <a:solidFill>
                  <a:schemeClr val="tx1"/>
                </a:solidFill>
              </a:rPr>
              <a:t>/</a:t>
            </a:r>
            <a:r>
              <a:rPr kumimoji="1" lang="ja-JP" altLang="en-US" dirty="0">
                <a:solidFill>
                  <a:schemeClr val="tx1"/>
                </a:solidFill>
              </a:rPr>
              <a:t> </a:t>
            </a:r>
            <a:r>
              <a:rPr kumimoji="1" lang="en-US" altLang="ja-JP" dirty="0">
                <a:solidFill>
                  <a:schemeClr val="tx1"/>
                </a:solidFill>
              </a:rPr>
              <a:t>fish roe, you feel unpleasant smells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4E287DF-D4A2-3B33-B513-76787849BC4B}"/>
              </a:ext>
            </a:extLst>
          </p:cNvPr>
          <p:cNvSpPr/>
          <p:nvPr/>
        </p:nvSpPr>
        <p:spPr>
          <a:xfrm>
            <a:off x="0" y="1996545"/>
            <a:ext cx="6982354" cy="7191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1" lang="en-US" altLang="ja-JP" dirty="0">
                <a:solidFill>
                  <a:srgbClr val="FF0000"/>
                </a:solidFill>
              </a:rPr>
              <a:t>【NIGAMI </a:t>
            </a:r>
            <a:r>
              <a:rPr kumimoji="1" lang="en-US" altLang="ja-JP" dirty="0" err="1">
                <a:solidFill>
                  <a:srgbClr val="FF0000"/>
                </a:solidFill>
              </a:rPr>
              <a:t>Vegitables</a:t>
            </a:r>
            <a:r>
              <a:rPr kumimoji="1" lang="en-US" altLang="ja-JP" dirty="0">
                <a:solidFill>
                  <a:srgbClr val="FF0000"/>
                </a:solidFill>
              </a:rPr>
              <a:t>】  </a:t>
            </a:r>
            <a:r>
              <a:rPr kumimoji="1" lang="en-US" altLang="ja-JP" dirty="0">
                <a:solidFill>
                  <a:schemeClr val="tx1"/>
                </a:solidFill>
              </a:rPr>
              <a:t>Vegetables </a:t>
            </a:r>
            <a:r>
              <a:rPr kumimoji="1" lang="en-US" altLang="ja-JP" dirty="0" err="1">
                <a:solidFill>
                  <a:schemeClr val="tx1"/>
                </a:solidFill>
              </a:rPr>
              <a:t>whichcontain</a:t>
            </a:r>
            <a:r>
              <a:rPr kumimoji="1" lang="en-US" altLang="ja-JP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kumimoji="1" lang="en-US" altLang="ja-JP" dirty="0">
                <a:solidFill>
                  <a:schemeClr val="tx1"/>
                </a:solidFill>
              </a:rPr>
              <a:t>NIGAMI (bitterness) such as Asparagus, </a:t>
            </a:r>
          </a:p>
          <a:p>
            <a:pPr algn="ctr">
              <a:defRPr/>
            </a:pPr>
            <a:r>
              <a:rPr kumimoji="1" lang="en-US" altLang="ja-JP" dirty="0">
                <a:solidFill>
                  <a:schemeClr val="tx1"/>
                </a:solidFill>
              </a:rPr>
              <a:t>green bell pepper and etc.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2B2D8252-9FD5-8EFC-AC62-3A710C38ACB1}"/>
              </a:ext>
            </a:extLst>
          </p:cNvPr>
          <p:cNvSpPr/>
          <p:nvPr/>
        </p:nvSpPr>
        <p:spPr>
          <a:xfrm>
            <a:off x="0" y="5170488"/>
            <a:ext cx="7926388" cy="7191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1" lang="en-US" altLang="ja-JP" dirty="0">
                <a:solidFill>
                  <a:srgbClr val="FF0000"/>
                </a:solidFill>
              </a:rPr>
              <a:t>【Beer &amp; </a:t>
            </a:r>
            <a:r>
              <a:rPr kumimoji="1" lang="en-US" altLang="ja-JP" dirty="0" err="1">
                <a:solidFill>
                  <a:srgbClr val="FF0000"/>
                </a:solidFill>
              </a:rPr>
              <a:t>Caviar】</a:t>
            </a:r>
            <a:r>
              <a:rPr kumimoji="1" lang="en-US" altLang="ja-JP" dirty="0" err="1">
                <a:solidFill>
                  <a:schemeClr val="tx1"/>
                </a:solidFill>
              </a:rPr>
              <a:t>Fatty</a:t>
            </a:r>
            <a:r>
              <a:rPr kumimoji="1" lang="en-US" altLang="ja-JP" dirty="0">
                <a:solidFill>
                  <a:schemeClr val="tx1"/>
                </a:solidFill>
              </a:rPr>
              <a:t> acid in beer / caviar is </a:t>
            </a:r>
            <a:r>
              <a:rPr kumimoji="1" lang="en-US" altLang="ja-JP" dirty="0" err="1">
                <a:solidFill>
                  <a:schemeClr val="tx1"/>
                </a:solidFill>
              </a:rPr>
              <a:t>simmilar</a:t>
            </a:r>
            <a:r>
              <a:rPr kumimoji="1" lang="en-US" altLang="ja-JP" dirty="0">
                <a:solidFill>
                  <a:schemeClr val="tx1"/>
                </a:solidFill>
              </a:rPr>
              <a:t> with </a:t>
            </a:r>
            <a:r>
              <a:rPr kumimoji="1" lang="en-US" altLang="ja-JP" dirty="0" err="1">
                <a:solidFill>
                  <a:schemeClr val="tx1"/>
                </a:solidFill>
              </a:rPr>
              <a:t>capron</a:t>
            </a:r>
            <a:r>
              <a:rPr kumimoji="1" lang="en-US" altLang="ja-JP" dirty="0">
                <a:solidFill>
                  <a:schemeClr val="tx1"/>
                </a:solidFill>
              </a:rPr>
              <a:t> acid in fatty acid of </a:t>
            </a:r>
            <a:r>
              <a:rPr kumimoji="1" lang="en-US" altLang="ja-JP" dirty="0" err="1">
                <a:solidFill>
                  <a:schemeClr val="tx1"/>
                </a:solidFill>
              </a:rPr>
              <a:t>Daiginjo</a:t>
            </a:r>
            <a:r>
              <a:rPr kumimoji="1" lang="en-US" altLang="ja-JP" dirty="0">
                <a:solidFill>
                  <a:schemeClr val="tx1"/>
                </a:solidFill>
              </a:rPr>
              <a:t>.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EE95825-8ABA-5246-CB24-F48D9D5565C6}"/>
              </a:ext>
            </a:extLst>
          </p:cNvPr>
          <p:cNvSpPr/>
          <p:nvPr/>
        </p:nvSpPr>
        <p:spPr>
          <a:xfrm>
            <a:off x="-280987" y="5930901"/>
            <a:ext cx="7924800" cy="7191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1" lang="en-US" altLang="ja-JP" dirty="0">
                <a:solidFill>
                  <a:srgbClr val="FF0000"/>
                </a:solidFill>
              </a:rPr>
              <a:t>【Hot spice】  </a:t>
            </a:r>
            <a:r>
              <a:rPr kumimoji="1" lang="en-US" altLang="ja-JP" dirty="0">
                <a:solidFill>
                  <a:schemeClr val="tx1"/>
                </a:solidFill>
              </a:rPr>
              <a:t>Sake can take on the strong flavors of spice such as wasabi, ginger, and cumin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1849DC7-CEF9-5F4C-2DE9-6934DE264696}"/>
              </a:ext>
            </a:extLst>
          </p:cNvPr>
          <p:cNvSpPr/>
          <p:nvPr/>
        </p:nvSpPr>
        <p:spPr>
          <a:xfrm>
            <a:off x="-340519" y="3094303"/>
            <a:ext cx="6626225" cy="71913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1" lang="en-US" altLang="ja-JP" dirty="0">
                <a:solidFill>
                  <a:srgbClr val="FF0000"/>
                </a:solidFill>
              </a:rPr>
              <a:t>【Seaweed】  </a:t>
            </a:r>
            <a:r>
              <a:rPr kumimoji="1" lang="en-US" altLang="ja-JP" dirty="0">
                <a:solidFill>
                  <a:schemeClr val="tx1"/>
                </a:solidFill>
              </a:rPr>
              <a:t>Iodine scent from seaweed, oyster and </a:t>
            </a:r>
          </a:p>
          <a:p>
            <a:pPr algn="ctr">
              <a:defRPr/>
            </a:pPr>
            <a:r>
              <a:rPr kumimoji="1" lang="en-US" altLang="ja-JP" dirty="0">
                <a:solidFill>
                  <a:schemeClr val="tx1"/>
                </a:solidFill>
              </a:rPr>
              <a:t>shellfish does not go well with wine.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4201C08A-3F2D-D191-BD47-B409C2945464}"/>
              </a:ext>
            </a:extLst>
          </p:cNvPr>
          <p:cNvSpPr/>
          <p:nvPr/>
        </p:nvSpPr>
        <p:spPr>
          <a:xfrm>
            <a:off x="-168274" y="3618706"/>
            <a:ext cx="7926387" cy="719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1" lang="en-US" altLang="ja-JP" dirty="0">
                <a:solidFill>
                  <a:srgbClr val="FF0000"/>
                </a:solidFill>
              </a:rPr>
              <a:t>【Cheese】  </a:t>
            </a:r>
            <a:r>
              <a:rPr kumimoji="1" lang="en-US" altLang="ja-JP" dirty="0">
                <a:solidFill>
                  <a:schemeClr val="tx1"/>
                </a:solidFill>
              </a:rPr>
              <a:t>Wine wash the taste of cheese, but Sake  enhances the flavor of the cheese in your mouth. 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pic>
        <p:nvPicPr>
          <p:cNvPr id="53259" name="図 1">
            <a:extLst>
              <a:ext uri="{FF2B5EF4-FFF2-40B4-BE49-F238E27FC236}">
                <a16:creationId xmlns:a16="http://schemas.microsoft.com/office/drawing/2014/main" id="{EB51BE1D-A4A5-8536-690C-F74B7D989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1175" y="2681288"/>
            <a:ext cx="1325563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0" name="図 3">
            <a:extLst>
              <a:ext uri="{FF2B5EF4-FFF2-40B4-BE49-F238E27FC236}">
                <a16:creationId xmlns:a16="http://schemas.microsoft.com/office/drawing/2014/main" id="{DCAE7DAE-2313-8B14-6FC8-823A033A9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4638" y="3819525"/>
            <a:ext cx="1141412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1" name="図 2">
            <a:extLst>
              <a:ext uri="{FF2B5EF4-FFF2-40B4-BE49-F238E27FC236}">
                <a16:creationId xmlns:a16="http://schemas.microsoft.com/office/drawing/2014/main" id="{C79E5A3A-857C-EEBC-1C21-36F6AF304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9463" y="1749425"/>
            <a:ext cx="12573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gular Type">
            <a:extLst>
              <a:ext uri="{FF2B5EF4-FFF2-40B4-BE49-F238E27FC236}">
                <a16:creationId xmlns:a16="http://schemas.microsoft.com/office/drawing/2014/main" id="{B9C28C98-D3C0-5429-2168-00C18B6A4711}"/>
              </a:ext>
            </a:extLst>
          </p:cNvPr>
          <p:cNvSpPr txBox="1"/>
          <p:nvPr/>
        </p:nvSpPr>
        <p:spPr>
          <a:xfrm>
            <a:off x="914139" y="144064"/>
            <a:ext cx="5892014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defTabSz="914400">
              <a:defRPr sz="4000"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rPr lang="en-US" dirty="0">
                <a:solidFill>
                  <a:srgbClr val="C00000"/>
                </a:solidFill>
                <a:latin typeface="+mj-lt"/>
              </a:rPr>
              <a:t> Rich &amp; Elegant</a:t>
            </a:r>
            <a:r>
              <a:rPr dirty="0">
                <a:solidFill>
                  <a:srgbClr val="C00000"/>
                </a:solidFill>
                <a:latin typeface="+mj-lt"/>
              </a:rPr>
              <a:t> Type</a:t>
            </a:r>
            <a:r>
              <a:rPr lang="en-US" dirty="0">
                <a:solidFill>
                  <a:srgbClr val="C00000"/>
                </a:solidFill>
                <a:latin typeface="+mj-lt"/>
              </a:rPr>
              <a:t> </a:t>
            </a:r>
            <a:endParaRPr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6306672-BF85-E668-5B01-D4C2CC2ED1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75" t="54352" r="25359" b="10207"/>
          <a:stretch/>
        </p:blipFill>
        <p:spPr>
          <a:xfrm>
            <a:off x="0" y="3429000"/>
            <a:ext cx="8873515" cy="3002437"/>
          </a:xfrm>
          <a:prstGeom prst="rect">
            <a:avLst/>
          </a:prstGeom>
        </p:spPr>
      </p:pic>
      <p:pic>
        <p:nvPicPr>
          <p:cNvPr id="6" name="image.jpeg" descr="image.jpeg">
            <a:extLst>
              <a:ext uri="{FF2B5EF4-FFF2-40B4-BE49-F238E27FC236}">
                <a16:creationId xmlns:a16="http://schemas.microsoft.com/office/drawing/2014/main" id="{6615F2CB-0740-8DD9-1553-4E1F8604BE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384" t="5703" r="71554"/>
          <a:stretch>
            <a:fillRect/>
          </a:stretch>
        </p:blipFill>
        <p:spPr>
          <a:xfrm>
            <a:off x="6579572" y="310262"/>
            <a:ext cx="985838" cy="303053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9F3532FD-5169-74E5-044C-A0304A2BAC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876" t="27278" r="60412" b="14825"/>
          <a:stretch/>
        </p:blipFill>
        <p:spPr>
          <a:xfrm>
            <a:off x="7635126" y="201674"/>
            <a:ext cx="1189470" cy="3139127"/>
          </a:xfrm>
          <a:prstGeom prst="rect">
            <a:avLst/>
          </a:prstGeom>
        </p:spPr>
      </p:pic>
      <p:sp>
        <p:nvSpPr>
          <p:cNvPr id="9" name="- National New Sake Award GOLD medal 13 times since 2001…">
            <a:extLst>
              <a:ext uri="{FF2B5EF4-FFF2-40B4-BE49-F238E27FC236}">
                <a16:creationId xmlns:a16="http://schemas.microsoft.com/office/drawing/2014/main" id="{F4075EC8-0AC6-37C7-009E-06364A11B59C}"/>
              </a:ext>
            </a:extLst>
          </p:cNvPr>
          <p:cNvSpPr txBox="1"/>
          <p:nvPr/>
        </p:nvSpPr>
        <p:spPr>
          <a:xfrm>
            <a:off x="1495074" y="1522095"/>
            <a:ext cx="4333671" cy="1446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defTabSz="914400">
              <a:defRPr sz="2200"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b="1" dirty="0">
                <a:solidFill>
                  <a:srgbClr val="FF0000"/>
                </a:solidFill>
                <a:latin typeface="+mj-lt"/>
              </a:rPr>
              <a:t>- National New Sake Award </a:t>
            </a:r>
            <a:endParaRPr lang="en-US" b="1" dirty="0">
              <a:solidFill>
                <a:srgbClr val="FF0000"/>
              </a:solidFill>
              <a:latin typeface="+mj-lt"/>
            </a:endParaRPr>
          </a:p>
          <a:p>
            <a:pPr defTabSz="914400">
              <a:defRPr sz="2200"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lang="en-US" b="1" dirty="0">
                <a:solidFill>
                  <a:srgbClr val="FF0000"/>
                </a:solidFill>
                <a:latin typeface="+mj-lt"/>
              </a:rPr>
              <a:t> </a:t>
            </a:r>
            <a:r>
              <a:rPr b="1" dirty="0">
                <a:solidFill>
                  <a:srgbClr val="FF0000"/>
                </a:solidFill>
                <a:latin typeface="+mj-lt"/>
              </a:rPr>
              <a:t>GOLD </a:t>
            </a:r>
            <a:r>
              <a:rPr lang="ja-JP" altLang="en-US" b="1" dirty="0">
                <a:solidFill>
                  <a:srgbClr val="FF0000"/>
                </a:solidFill>
                <a:latin typeface="+mj-lt"/>
              </a:rPr>
              <a:t> </a:t>
            </a:r>
            <a:r>
              <a:rPr b="1" dirty="0">
                <a:solidFill>
                  <a:srgbClr val="FF0000"/>
                </a:solidFill>
                <a:latin typeface="+mj-lt"/>
              </a:rPr>
              <a:t>medal 13 times since 2001</a:t>
            </a:r>
          </a:p>
          <a:p>
            <a:pPr defTabSz="914400">
              <a:defRPr sz="2200"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b="1" dirty="0">
                <a:solidFill>
                  <a:srgbClr val="FF0000"/>
                </a:solidFill>
                <a:latin typeface="+mj-lt"/>
              </a:rPr>
              <a:t>- International Wine Challenge </a:t>
            </a:r>
            <a:endParaRPr lang="en-US" b="1" dirty="0">
              <a:solidFill>
                <a:srgbClr val="FF0000"/>
              </a:solidFill>
              <a:latin typeface="+mj-lt"/>
            </a:endParaRPr>
          </a:p>
          <a:p>
            <a:pPr defTabSz="914400">
              <a:defRPr sz="2200"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lang="en-US" b="1" dirty="0">
                <a:solidFill>
                  <a:srgbClr val="FF0000"/>
                </a:solidFill>
                <a:latin typeface="+mj-lt"/>
              </a:rPr>
              <a:t>   </a:t>
            </a:r>
            <a:r>
              <a:rPr b="1" dirty="0">
                <a:solidFill>
                  <a:srgbClr val="FF0000"/>
                </a:solidFill>
                <a:latin typeface="+mj-lt"/>
              </a:rPr>
              <a:t>(IWC) GOLD 2007, 2015</a:t>
            </a:r>
          </a:p>
        </p:txBody>
      </p:sp>
    </p:spTree>
    <p:extLst>
      <p:ext uri="{BB962C8B-B14F-4D97-AF65-F5344CB8AC3E}">
        <p14:creationId xmlns:p14="http://schemas.microsoft.com/office/powerpoint/2010/main" val="35987432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gular Type">
            <a:extLst>
              <a:ext uri="{FF2B5EF4-FFF2-40B4-BE49-F238E27FC236}">
                <a16:creationId xmlns:a16="http://schemas.microsoft.com/office/drawing/2014/main" id="{B9C28C98-D3C0-5429-2168-00C18B6A4711}"/>
              </a:ext>
            </a:extLst>
          </p:cNvPr>
          <p:cNvSpPr txBox="1"/>
          <p:nvPr/>
        </p:nvSpPr>
        <p:spPr>
          <a:xfrm>
            <a:off x="914139" y="144064"/>
            <a:ext cx="5892014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defTabSz="914400">
              <a:defRPr sz="4000"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rPr lang="en-US" dirty="0">
                <a:solidFill>
                  <a:srgbClr val="C00000"/>
                </a:solidFill>
                <a:latin typeface="+mj-lt"/>
              </a:rPr>
              <a:t> Light &amp; Sweet honey</a:t>
            </a:r>
            <a:r>
              <a:rPr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dirty="0">
                <a:solidFill>
                  <a:srgbClr val="C00000"/>
                </a:solidFill>
                <a:latin typeface="+mj-lt"/>
              </a:rPr>
              <a:t> </a:t>
            </a:r>
            <a:endParaRPr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2EAA49F-CDAD-993B-340B-A2519C58F0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009" t="17382" r="6538" b="13010"/>
          <a:stretch/>
        </p:blipFill>
        <p:spPr>
          <a:xfrm>
            <a:off x="914139" y="1326823"/>
            <a:ext cx="7516400" cy="4920792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3697E2B7-78DD-29D0-34F2-7DB4D7918BEE}"/>
              </a:ext>
            </a:extLst>
          </p:cNvPr>
          <p:cNvSpPr/>
          <p:nvPr/>
        </p:nvSpPr>
        <p:spPr>
          <a:xfrm>
            <a:off x="707010" y="1979629"/>
            <a:ext cx="480767" cy="1234911"/>
          </a:xfrm>
          <a:prstGeom prst="ellipse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「バニラアイス」の画像検索結果" descr="「バニラアイス」の画像検索結果">
            <a:extLst>
              <a:ext uri="{FF2B5EF4-FFF2-40B4-BE49-F238E27FC236}">
                <a16:creationId xmlns:a16="http://schemas.microsoft.com/office/drawing/2014/main" id="{F93ADB69-53B7-9077-7961-8CE0DC39F9B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8057" y="3909015"/>
            <a:ext cx="1363608" cy="1363608"/>
          </a:xfrm>
          <a:prstGeom prst="flowChartConnector">
            <a:avLst/>
          </a:prstGeom>
          <a:ln w="12700">
            <a:miter lim="400000"/>
          </a:ln>
        </p:spPr>
      </p:pic>
      <p:pic>
        <p:nvPicPr>
          <p:cNvPr id="4" name="Tomato Salad Recipe - Dinner at the Zoo" descr="Tomato Salad Recipe - Dinner at the Zoo">
            <a:extLst>
              <a:ext uri="{FF2B5EF4-FFF2-40B4-BE49-F238E27FC236}">
                <a16:creationId xmlns:a16="http://schemas.microsoft.com/office/drawing/2014/main" id="{8395850E-BCC1-20A7-7C25-E2EF9F49D81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3359" r="3254" b="19247"/>
          <a:stretch>
            <a:fillRect/>
          </a:stretch>
        </p:blipFill>
        <p:spPr>
          <a:xfrm>
            <a:off x="6670916" y="1722138"/>
            <a:ext cx="1918138" cy="1706862"/>
          </a:xfrm>
          <a:prstGeom prst="flowChartConnector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811142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gular Type">
            <a:extLst>
              <a:ext uri="{FF2B5EF4-FFF2-40B4-BE49-F238E27FC236}">
                <a16:creationId xmlns:a16="http://schemas.microsoft.com/office/drawing/2014/main" id="{B9C28C98-D3C0-5429-2168-00C18B6A4711}"/>
              </a:ext>
            </a:extLst>
          </p:cNvPr>
          <p:cNvSpPr txBox="1"/>
          <p:nvPr/>
        </p:nvSpPr>
        <p:spPr>
          <a:xfrm>
            <a:off x="914139" y="144064"/>
            <a:ext cx="5892014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defTabSz="914400">
              <a:defRPr sz="4000"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rPr lang="en-US" dirty="0">
                <a:solidFill>
                  <a:srgbClr val="C00000"/>
                </a:solidFill>
                <a:latin typeface="+mj-lt"/>
              </a:rPr>
              <a:t> Light Sweet </a:t>
            </a:r>
            <a:r>
              <a:rPr lang="en-US" dirty="0" err="1">
                <a:solidFill>
                  <a:srgbClr val="C00000"/>
                </a:solidFill>
                <a:latin typeface="+mj-lt"/>
              </a:rPr>
              <a:t>Nigori</a:t>
            </a:r>
            <a:r>
              <a:rPr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dirty="0">
                <a:solidFill>
                  <a:srgbClr val="C00000"/>
                </a:solidFill>
                <a:latin typeface="+mj-lt"/>
              </a:rPr>
              <a:t> </a:t>
            </a:r>
            <a:endParaRPr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8F415A3-36AA-75BB-0F80-15CA8874E0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52" t="19280" r="36598" b="19114"/>
          <a:stretch/>
        </p:blipFill>
        <p:spPr>
          <a:xfrm>
            <a:off x="771997" y="1234911"/>
            <a:ext cx="7600005" cy="5015060"/>
          </a:xfrm>
          <a:prstGeom prst="rect">
            <a:avLst/>
          </a:prstGeom>
        </p:spPr>
      </p:pic>
      <p:pic>
        <p:nvPicPr>
          <p:cNvPr id="2" name="「ウォッシュタイプのチーズ」の画像検索結果" descr="「ウォッシュタイプのチーズ」の画像検索結果">
            <a:extLst>
              <a:ext uri="{FF2B5EF4-FFF2-40B4-BE49-F238E27FC236}">
                <a16:creationId xmlns:a16="http://schemas.microsoft.com/office/drawing/2014/main" id="{7510E782-39E9-A084-C37A-0AA81A61A24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669" y="3969464"/>
            <a:ext cx="1442451" cy="1148083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553449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0259" y="6401179"/>
            <a:ext cx="256541" cy="27546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449262">
              <a:defRPr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fld id="{86CB4B4D-7CA3-9044-876B-883B54F8677D}" type="slidenum">
              <a:t>28</a:t>
            </a:fld>
            <a:endParaRPr/>
          </a:p>
        </p:txBody>
      </p:sp>
      <p:sp>
        <p:nvSpPr>
          <p:cNvPr id="370" name="Rectangle"/>
          <p:cNvSpPr/>
          <p:nvPr/>
        </p:nvSpPr>
        <p:spPr>
          <a:xfrm>
            <a:off x="395287" y="188912"/>
            <a:ext cx="4248151" cy="3228976"/>
          </a:xfrm>
          <a:prstGeom prst="rect">
            <a:avLst/>
          </a:prstGeom>
          <a:gradFill>
            <a:gsLst>
              <a:gs pos="0">
                <a:srgbClr val="FFF6DA"/>
              </a:gs>
              <a:gs pos="50000">
                <a:srgbClr val="FFEFB3"/>
              </a:gs>
              <a:gs pos="100000">
                <a:srgbClr val="FFE980"/>
              </a:gs>
            </a:gsLst>
            <a:lin ang="135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defRPr sz="18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371" name="Rectangle"/>
          <p:cNvSpPr/>
          <p:nvPr/>
        </p:nvSpPr>
        <p:spPr>
          <a:xfrm>
            <a:off x="4641296" y="188641"/>
            <a:ext cx="4249738" cy="3228976"/>
          </a:xfrm>
          <a:prstGeom prst="rect">
            <a:avLst/>
          </a:prstGeom>
          <a:gradFill>
            <a:gsLst>
              <a:gs pos="0">
                <a:srgbClr val="FFF1E5"/>
              </a:gs>
              <a:gs pos="50000">
                <a:srgbClr val="FFE3CC"/>
              </a:gs>
              <a:gs pos="100000">
                <a:srgbClr val="FFD5AD"/>
              </a:gs>
            </a:gsLst>
            <a:lin ang="189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2" name="Rectangle"/>
          <p:cNvSpPr/>
          <p:nvPr/>
        </p:nvSpPr>
        <p:spPr>
          <a:xfrm>
            <a:off x="395287" y="3429000"/>
            <a:ext cx="4248151" cy="3230563"/>
          </a:xfrm>
          <a:prstGeom prst="rect">
            <a:avLst/>
          </a:prstGeom>
          <a:gradFill>
            <a:gsLst>
              <a:gs pos="0">
                <a:srgbClr val="F5FFDF"/>
              </a:gs>
              <a:gs pos="50000">
                <a:srgbClr val="ECFFBF"/>
              </a:gs>
              <a:gs pos="100000">
                <a:srgbClr val="E4FF97"/>
              </a:gs>
            </a:gsLst>
            <a:lin ang="81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3" name="Rectangle"/>
          <p:cNvSpPr/>
          <p:nvPr/>
        </p:nvSpPr>
        <p:spPr>
          <a:xfrm>
            <a:off x="4654604" y="3454328"/>
            <a:ext cx="4249738" cy="3230563"/>
          </a:xfrm>
          <a:prstGeom prst="rect">
            <a:avLst/>
          </a:prstGeom>
          <a:gradFill>
            <a:gsLst>
              <a:gs pos="0">
                <a:srgbClr val="F0ECF5"/>
              </a:gs>
              <a:gs pos="50000">
                <a:srgbClr val="E1D8EC"/>
              </a:gs>
              <a:gs pos="100000">
                <a:srgbClr val="D0C2E2"/>
              </a:gs>
            </a:gsLst>
            <a:lin ang="27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4" name="Line"/>
          <p:cNvSpPr/>
          <p:nvPr/>
        </p:nvSpPr>
        <p:spPr>
          <a:xfrm>
            <a:off x="1835150" y="3417887"/>
            <a:ext cx="5784851" cy="11113"/>
          </a:xfrm>
          <a:prstGeom prst="line">
            <a:avLst/>
          </a:prstGeom>
          <a:ln w="25400">
            <a:solidFill>
              <a:srgbClr val="000000"/>
            </a:solidFill>
            <a:headEnd type="triangle"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75" name="Line"/>
          <p:cNvSpPr/>
          <p:nvPr/>
        </p:nvSpPr>
        <p:spPr>
          <a:xfrm flipH="1">
            <a:off x="4643437" y="1212850"/>
            <a:ext cx="1" cy="4583113"/>
          </a:xfrm>
          <a:prstGeom prst="line">
            <a:avLst/>
          </a:prstGeom>
          <a:ln w="25400">
            <a:solidFill>
              <a:srgbClr val="000000"/>
            </a:solidFill>
            <a:headEnd type="triangle"/>
            <a:tailEnd type="triangle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384" name="image.tif" descr="image.t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7964" y="-22284"/>
            <a:ext cx="669560" cy="20690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" name="image.tif" descr="image.ti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162" y="4512622"/>
            <a:ext cx="731942" cy="2106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6" name="image.tif" descr="image.t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7977" y="4082673"/>
            <a:ext cx="711200" cy="2000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7" name="image.tif" descr="image.tif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2457" y="3778565"/>
            <a:ext cx="676311" cy="20002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88" name="image.tif" descr="image.tif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6012" y="1201679"/>
            <a:ext cx="664677" cy="18466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89" name="image.tif" descr="image.t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37388" y="3906838"/>
            <a:ext cx="711200" cy="2089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0" name="Cgで描かれたボトル自動的に生成された説明" descr="Cgで描かれたボトル自動的に生成された説明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08195" y="2479676"/>
            <a:ext cx="809625" cy="21558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91" name="image.jpeg" descr="image.jpeg"/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74" t="12013" r="30555" b="12013"/>
          <a:stretch>
            <a:fillRect/>
          </a:stretch>
        </p:blipFill>
        <p:spPr>
          <a:xfrm>
            <a:off x="2795506" y="634838"/>
            <a:ext cx="717551" cy="204311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1088150-AAFE-DAB7-51D5-DC0F2F431902}"/>
              </a:ext>
            </a:extLst>
          </p:cNvPr>
          <p:cNvSpPr/>
          <p:nvPr/>
        </p:nvSpPr>
        <p:spPr>
          <a:xfrm>
            <a:off x="3418430" y="180526"/>
            <a:ext cx="257442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Hight Aroma</a:t>
            </a:r>
            <a:endParaRPr lang="ja-JP" alt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4B5F7B8-EDF4-4998-9A46-992D1A01DCBD}"/>
              </a:ext>
            </a:extLst>
          </p:cNvPr>
          <p:cNvSpPr/>
          <p:nvPr/>
        </p:nvSpPr>
        <p:spPr>
          <a:xfrm>
            <a:off x="7955580" y="3054213"/>
            <a:ext cx="121944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Sweet</a:t>
            </a:r>
            <a:endParaRPr lang="ja-JP" alt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210C6107-8C35-1013-21AE-CA2B8C36B0AE}"/>
              </a:ext>
            </a:extLst>
          </p:cNvPr>
          <p:cNvSpPr/>
          <p:nvPr/>
        </p:nvSpPr>
        <p:spPr>
          <a:xfrm>
            <a:off x="4047717" y="6044972"/>
            <a:ext cx="121944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Calm</a:t>
            </a:r>
            <a:endParaRPr lang="ja-JP" alt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D8626EA-4D76-42A3-57B3-62E077E9819E}"/>
              </a:ext>
            </a:extLst>
          </p:cNvPr>
          <p:cNvSpPr/>
          <p:nvPr/>
        </p:nvSpPr>
        <p:spPr>
          <a:xfrm>
            <a:off x="113786" y="3106781"/>
            <a:ext cx="9330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Dry</a:t>
            </a:r>
            <a:endParaRPr lang="ja-JP" alt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image.jpeg" descr="image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623887"/>
            <a:ext cx="9144000" cy="6234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396" name="挿絵 が含まれている画像自動的に生成された説明" descr="挿絵 が含まれている画像自動的に生成された説明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2680" y="131762"/>
            <a:ext cx="3333723" cy="1233499"/>
          </a:xfrm>
          <a:prstGeom prst="rect">
            <a:avLst/>
          </a:prstGeom>
          <a:ln w="12700">
            <a:miter lim="400000"/>
          </a:ln>
        </p:spPr>
      </p:pic>
      <p:sp>
        <p:nvSpPr>
          <p:cNvPr id="397" name="Group"/>
          <p:cNvSpPr/>
          <p:nvPr/>
        </p:nvSpPr>
        <p:spPr>
          <a:xfrm>
            <a:off x="2548833" y="1652016"/>
            <a:ext cx="404633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 algn="ctr" defTabSz="914400">
              <a:spcBef>
                <a:spcPts val="600"/>
              </a:spcBef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200">
                <a:latin typeface="Baskerville"/>
                <a:ea typeface="Baskerville"/>
                <a:cs typeface="Baskerville"/>
                <a:sym typeface="Baskerville"/>
              </a:defRPr>
            </a:pPr>
            <a:r>
              <a:t>Brew Happiness by Brewing Sake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534" y="691341"/>
            <a:ext cx="7779332" cy="455379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yososaku1.jpg" descr="yososaku1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1052" y="3904378"/>
            <a:ext cx="1792380" cy="2308996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Founder Yososaku Obata"/>
          <p:cNvSpPr txBox="1"/>
          <p:nvPr/>
        </p:nvSpPr>
        <p:spPr>
          <a:xfrm>
            <a:off x="6633618" y="6105696"/>
            <a:ext cx="2107248" cy="646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90000"/>
              </a:lnSpc>
              <a:spcBef>
                <a:spcPts val="700"/>
              </a:spcBef>
              <a:defRPr sz="2000"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dirty="0"/>
              <a:t>Founder</a:t>
            </a:r>
            <a:br>
              <a:rPr dirty="0"/>
            </a:br>
            <a:r>
              <a:rPr dirty="0" err="1"/>
              <a:t>Yososaku</a:t>
            </a:r>
            <a:r>
              <a:rPr dirty="0"/>
              <a:t> Obata</a:t>
            </a:r>
          </a:p>
        </p:txBody>
      </p:sp>
      <p:pic>
        <p:nvPicPr>
          <p:cNvPr id="34" name="image.png" descr="image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4544" y="3904378"/>
            <a:ext cx="3468688" cy="2640014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Shunichi Obata"/>
          <p:cNvSpPr txBox="1"/>
          <p:nvPr/>
        </p:nvSpPr>
        <p:spPr>
          <a:xfrm>
            <a:off x="3836709" y="6474459"/>
            <a:ext cx="2316038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lnSpc>
                <a:spcPct val="90000"/>
              </a:lnSpc>
              <a:spcBef>
                <a:spcPts val="700"/>
              </a:spcBef>
              <a:defRPr sz="2000"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rPr dirty="0"/>
              <a:t>Shunichi Obata</a:t>
            </a:r>
          </a:p>
        </p:txBody>
      </p:sp>
      <p:pic>
        <p:nvPicPr>
          <p:cNvPr id="36" name="image.png" descr="image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103" y="4148352"/>
            <a:ext cx="2936812" cy="2280559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Sadako &amp; Rumiko Obata"/>
          <p:cNvSpPr txBox="1"/>
          <p:nvPr/>
        </p:nvSpPr>
        <p:spPr>
          <a:xfrm>
            <a:off x="320190" y="6365390"/>
            <a:ext cx="2794637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90000"/>
              </a:lnSpc>
              <a:spcBef>
                <a:spcPts val="700"/>
              </a:spcBef>
              <a:defRPr sz="2000"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rPr dirty="0"/>
              <a:t>Sadako &amp; Rumiko Obata</a:t>
            </a:r>
          </a:p>
        </p:txBody>
      </p:sp>
      <p:sp>
        <p:nvSpPr>
          <p:cNvPr id="38" name="OBATA SHUZO established in 1892"/>
          <p:cNvSpPr txBox="1"/>
          <p:nvPr/>
        </p:nvSpPr>
        <p:spPr>
          <a:xfrm>
            <a:off x="932867" y="122879"/>
            <a:ext cx="3889048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defTabSz="914400">
              <a:defRPr sz="4000"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rPr dirty="0">
                <a:latin typeface="+mj-ea"/>
                <a:ea typeface="+mj-ea"/>
              </a:rPr>
              <a:t>OBATA SHUZO</a:t>
            </a:r>
          </a:p>
        </p:txBody>
      </p:sp>
      <p:sp>
        <p:nvSpPr>
          <p:cNvPr id="39" name="Line"/>
          <p:cNvSpPr/>
          <p:nvPr/>
        </p:nvSpPr>
        <p:spPr>
          <a:xfrm flipH="1">
            <a:off x="596257" y="216994"/>
            <a:ext cx="1" cy="508987"/>
          </a:xfrm>
          <a:prstGeom prst="line">
            <a:avLst/>
          </a:prstGeom>
          <a:ln w="76200">
            <a:solidFill>
              <a:srgbClr val="AC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0" name="尾畑酒造"/>
          <p:cNvSpPr txBox="1"/>
          <p:nvPr/>
        </p:nvSpPr>
        <p:spPr>
          <a:xfrm>
            <a:off x="1037163" y="737827"/>
            <a:ext cx="1528622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defRPr sz="2800"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rPr b="1" dirty="0" err="1">
                <a:latin typeface="+mj-ea"/>
                <a:ea typeface="+mj-ea"/>
              </a:rPr>
              <a:t>尾畑酒造</a:t>
            </a:r>
            <a:endParaRPr b="1" dirty="0">
              <a:latin typeface="+mj-ea"/>
              <a:ea typeface="+mj-ea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F8D784F7-600A-74C6-AA37-1C8E227EC083}"/>
              </a:ext>
            </a:extLst>
          </p:cNvPr>
          <p:cNvSpPr txBox="1">
            <a:spLocks/>
          </p:cNvSpPr>
          <p:nvPr/>
        </p:nvSpPr>
        <p:spPr bwMode="auto">
          <a:xfrm>
            <a:off x="1037163" y="1114738"/>
            <a:ext cx="3889052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>
              <a:spcBef>
                <a:spcPct val="0"/>
              </a:spcBef>
              <a:buFontTx/>
              <a:buNone/>
            </a:pPr>
            <a:r>
              <a:rPr lang="en-US" altLang="ja-JP" sz="2800" b="1" dirty="0">
                <a:solidFill>
                  <a:srgbClr val="C00000"/>
                </a:solidFill>
                <a:latin typeface="HG正楷書体-PRO" pitchFamily="66" charset="-128"/>
                <a:ea typeface="HG正楷書体-PRO" pitchFamily="66" charset="-128"/>
              </a:rPr>
              <a:t>Established in 1892</a:t>
            </a:r>
            <a:endParaRPr lang="ja-JP" altLang="en-US" sz="2800" b="1" dirty="0">
              <a:solidFill>
                <a:srgbClr val="C00000"/>
              </a:solidFill>
              <a:latin typeface="HG正楷書体-PRO" pitchFamily="66" charset="-128"/>
              <a:ea typeface="HG正楷書体-PRO" pitchFamily="6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79492609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円/楕円 30">
            <a:extLst>
              <a:ext uri="{FF2B5EF4-FFF2-40B4-BE49-F238E27FC236}">
                <a16:creationId xmlns:a16="http://schemas.microsoft.com/office/drawing/2014/main" id="{7BCA78BF-2D9D-32CB-72D5-D44F6F423481}"/>
              </a:ext>
            </a:extLst>
          </p:cNvPr>
          <p:cNvSpPr/>
          <p:nvPr/>
        </p:nvSpPr>
        <p:spPr>
          <a:xfrm>
            <a:off x="3889375" y="4797425"/>
            <a:ext cx="1785938" cy="134143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67" name="正方形/長方形 66">
            <a:extLst>
              <a:ext uri="{FF2B5EF4-FFF2-40B4-BE49-F238E27FC236}">
                <a16:creationId xmlns:a16="http://schemas.microsoft.com/office/drawing/2014/main" id="{B130EF49-CA61-6798-2FA3-D476D4267004}"/>
              </a:ext>
            </a:extLst>
          </p:cNvPr>
          <p:cNvSpPr/>
          <p:nvPr/>
        </p:nvSpPr>
        <p:spPr>
          <a:xfrm>
            <a:off x="3506788" y="5967413"/>
            <a:ext cx="2520950" cy="663575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8196" name="テキスト ボックス 6">
            <a:extLst>
              <a:ext uri="{FF2B5EF4-FFF2-40B4-BE49-F238E27FC236}">
                <a16:creationId xmlns:a16="http://schemas.microsoft.com/office/drawing/2014/main" id="{1D797CCA-26B0-C226-AAC4-D5C59BB69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825" y="4657725"/>
            <a:ext cx="10699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 b="1">
                <a:solidFill>
                  <a:srgbClr val="FF33CC"/>
                </a:solidFill>
                <a:latin typeface="HG平成明朝体W9" pitchFamily="17" charset="-128"/>
                <a:ea typeface="HG平成明朝体W9" pitchFamily="17" charset="-128"/>
              </a:rPr>
              <a:t>SAKE</a:t>
            </a:r>
          </a:p>
        </p:txBody>
      </p:sp>
      <p:sp>
        <p:nvSpPr>
          <p:cNvPr id="5125" name="テキスト ボックス 6">
            <a:extLst>
              <a:ext uri="{FF2B5EF4-FFF2-40B4-BE49-F238E27FC236}">
                <a16:creationId xmlns:a16="http://schemas.microsoft.com/office/drawing/2014/main" id="{293A2385-F88E-D81F-DB72-2BECE54295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1286" y="2117149"/>
            <a:ext cx="2690457" cy="5847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ja-JP" sz="1600" dirty="0">
                <a:latin typeface="HG平成明朝体W9" pitchFamily="17" charset="-128"/>
                <a:ea typeface="HG平成明朝体W9" pitchFamily="17" charset="-128"/>
              </a:rPr>
              <a:t>       </a:t>
            </a:r>
            <a:r>
              <a:rPr lang="en-US" altLang="ja-JP" sz="1600" b="1" dirty="0">
                <a:ln>
                  <a:solidFill>
                    <a:srgbClr val="FF33CC"/>
                  </a:solidFill>
                </a:ln>
                <a:solidFill>
                  <a:srgbClr val="FF33CC"/>
                </a:solidFill>
                <a:latin typeface="HG平成明朝体W9" pitchFamily="17" charset="-128"/>
                <a:ea typeface="HG平成明朝体W9" pitchFamily="17" charset="-128"/>
              </a:rPr>
              <a:t>WINE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ja-JP" sz="1600" dirty="0">
              <a:latin typeface="HG平成明朝体W9" pitchFamily="17" charset="-128"/>
              <a:ea typeface="HG平成明朝体W9" pitchFamily="17" charset="-128"/>
            </a:endParaRPr>
          </a:p>
        </p:txBody>
      </p:sp>
      <p:sp>
        <p:nvSpPr>
          <p:cNvPr id="8198" name="タイトル 13">
            <a:extLst>
              <a:ext uri="{FF2B5EF4-FFF2-40B4-BE49-F238E27FC236}">
                <a16:creationId xmlns:a16="http://schemas.microsoft.com/office/drawing/2014/main" id="{B3DEB1B8-3F7B-D67D-B90C-D6D0DA34C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-127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ja-JP" sz="2400">
                <a:latin typeface="Constantia" panose="02030602050306030303" pitchFamily="18" charset="0"/>
                <a:ea typeface="HG正楷書体-PRO" panose="03000600000000000000" pitchFamily="66" charset="-128"/>
              </a:rPr>
              <a:t>【Compare the Fermentation process of Wine and Sake】</a:t>
            </a:r>
            <a:endParaRPr lang="ja-JP" altLang="en-US" sz="2400">
              <a:latin typeface="Constantia" panose="02030602050306030303" pitchFamily="18" charset="0"/>
              <a:ea typeface="HG正楷書体-PRO" panose="03000600000000000000" pitchFamily="66" charset="-128"/>
            </a:endParaRPr>
          </a:p>
        </p:txBody>
      </p:sp>
      <p:sp>
        <p:nvSpPr>
          <p:cNvPr id="20" name="二等辺三角形 19">
            <a:extLst>
              <a:ext uri="{FF2B5EF4-FFF2-40B4-BE49-F238E27FC236}">
                <a16:creationId xmlns:a16="http://schemas.microsoft.com/office/drawing/2014/main" id="{EE5797B3-9907-B68D-F7BB-928DE7C678FB}"/>
              </a:ext>
            </a:extLst>
          </p:cNvPr>
          <p:cNvSpPr/>
          <p:nvPr/>
        </p:nvSpPr>
        <p:spPr>
          <a:xfrm rot="5400000">
            <a:off x="3536950" y="2209800"/>
            <a:ext cx="214313" cy="214313"/>
          </a:xfrm>
          <a:prstGeom prst="triangle">
            <a:avLst/>
          </a:prstGeom>
          <a:solidFill>
            <a:srgbClr val="FF33CC"/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 dirty="0"/>
          </a:p>
        </p:txBody>
      </p:sp>
      <p:sp>
        <p:nvSpPr>
          <p:cNvPr id="8200" name="テキスト ボックス 6">
            <a:extLst>
              <a:ext uri="{FF2B5EF4-FFF2-40B4-BE49-F238E27FC236}">
                <a16:creationId xmlns:a16="http://schemas.microsoft.com/office/drawing/2014/main" id="{51B0309B-9E26-BEC9-70C3-6B546C702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5275" y="4964113"/>
            <a:ext cx="9286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600">
                <a:latin typeface="HG平成明朝体W9" pitchFamily="17" charset="-128"/>
                <a:ea typeface="HG平成明朝体W9" pitchFamily="17" charset="-128"/>
              </a:rPr>
              <a:t>=Kobo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1600">
              <a:latin typeface="HG平成明朝体W9" pitchFamily="17" charset="-128"/>
              <a:ea typeface="HG平成明朝体W9" pitchFamily="17" charset="-12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1600">
              <a:latin typeface="HG平成明朝体W9" pitchFamily="17" charset="-128"/>
              <a:ea typeface="HG平成明朝体W9" pitchFamily="17" charset="-128"/>
            </a:endParaRPr>
          </a:p>
        </p:txBody>
      </p:sp>
      <p:sp>
        <p:nvSpPr>
          <p:cNvPr id="31" name="円/楕円 30">
            <a:extLst>
              <a:ext uri="{FF2B5EF4-FFF2-40B4-BE49-F238E27FC236}">
                <a16:creationId xmlns:a16="http://schemas.microsoft.com/office/drawing/2014/main" id="{E94CBC76-36F6-B0E7-918B-F0D89EB61F7C}"/>
              </a:ext>
            </a:extLst>
          </p:cNvPr>
          <p:cNvSpPr/>
          <p:nvPr/>
        </p:nvSpPr>
        <p:spPr>
          <a:xfrm>
            <a:off x="3913188" y="1592263"/>
            <a:ext cx="1785937" cy="151765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8202" name="テキスト ボックス 6">
            <a:extLst>
              <a:ext uri="{FF2B5EF4-FFF2-40B4-BE49-F238E27FC236}">
                <a16:creationId xmlns:a16="http://schemas.microsoft.com/office/drawing/2014/main" id="{5394EE96-53E4-5AE9-4F90-955CF5450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50" y="2181225"/>
            <a:ext cx="16208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>
                <a:latin typeface="HG平成明朝体W9" pitchFamily="17" charset="-128"/>
                <a:ea typeface="HG平成明朝体W9" pitchFamily="17" charset="-128"/>
              </a:rPr>
              <a:t>Fermentation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1600">
              <a:latin typeface="HG平成明朝体W9" pitchFamily="17" charset="-128"/>
              <a:ea typeface="HG平成明朝体W9" pitchFamily="17" charset="-128"/>
            </a:endParaRPr>
          </a:p>
        </p:txBody>
      </p:sp>
      <p:sp>
        <p:nvSpPr>
          <p:cNvPr id="8203" name="テキスト ボックス 6">
            <a:extLst>
              <a:ext uri="{FF2B5EF4-FFF2-40B4-BE49-F238E27FC236}">
                <a16:creationId xmlns:a16="http://schemas.microsoft.com/office/drawing/2014/main" id="{0F5EAE94-070A-DEDA-4A24-B4BBDD623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688" y="2781300"/>
            <a:ext cx="22923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600">
                <a:latin typeface="HG平成明朝体W9" pitchFamily="17" charset="-128"/>
                <a:ea typeface="HG平成明朝体W9" pitchFamily="17" charset="-128"/>
              </a:rPr>
              <a:t>Grapes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>
                <a:latin typeface="HG平成明朝体W9" pitchFamily="17" charset="-128"/>
                <a:ea typeface="HG平成明朝体W9" pitchFamily="17" charset="-128"/>
              </a:rPr>
              <a:t>（</a:t>
            </a:r>
            <a:r>
              <a:rPr lang="en-US" altLang="ja-JP" sz="1600">
                <a:latin typeface="HG平成明朝体W9" pitchFamily="17" charset="-128"/>
                <a:ea typeface="HG平成明朝体W9" pitchFamily="17" charset="-128"/>
              </a:rPr>
              <a:t>Sugar=Glucose</a:t>
            </a:r>
            <a:r>
              <a:rPr lang="ja-JP" altLang="en-US" sz="1600">
                <a:latin typeface="HG平成明朝体W9" pitchFamily="17" charset="-128"/>
                <a:ea typeface="HG平成明朝体W9" pitchFamily="17" charset="-128"/>
              </a:rPr>
              <a:t>）</a:t>
            </a:r>
            <a:endParaRPr lang="en-US" altLang="ja-JP" sz="1600">
              <a:latin typeface="HG平成明朝体W9" pitchFamily="17" charset="-128"/>
              <a:ea typeface="HG平成明朝体W9" pitchFamily="17" charset="-12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1600">
              <a:latin typeface="HG平成明朝体W9" pitchFamily="17" charset="-128"/>
              <a:ea typeface="HG平成明朝体W9" pitchFamily="17" charset="-128"/>
            </a:endParaRPr>
          </a:p>
        </p:txBody>
      </p:sp>
      <p:sp>
        <p:nvSpPr>
          <p:cNvPr id="5" name="吹き出し: 円形 4">
            <a:extLst>
              <a:ext uri="{FF2B5EF4-FFF2-40B4-BE49-F238E27FC236}">
                <a16:creationId xmlns:a16="http://schemas.microsoft.com/office/drawing/2014/main" id="{8AB75F1E-5BFD-B9C5-D889-CD59D158C590}"/>
              </a:ext>
            </a:extLst>
          </p:cNvPr>
          <p:cNvSpPr/>
          <p:nvPr/>
        </p:nvSpPr>
        <p:spPr>
          <a:xfrm>
            <a:off x="4040188" y="3573463"/>
            <a:ext cx="1468437" cy="342900"/>
          </a:xfrm>
          <a:prstGeom prst="wedgeEllipseCallout">
            <a:avLst>
              <a:gd name="adj1" fmla="val 494"/>
              <a:gd name="adj2" fmla="val 9012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 dirty="0"/>
          </a:p>
        </p:txBody>
      </p:sp>
      <p:sp>
        <p:nvSpPr>
          <p:cNvPr id="44" name="二等辺三角形 43">
            <a:extLst>
              <a:ext uri="{FF2B5EF4-FFF2-40B4-BE49-F238E27FC236}">
                <a16:creationId xmlns:a16="http://schemas.microsoft.com/office/drawing/2014/main" id="{891FBF7A-91E4-9B07-ECCB-391ED5E4EDEF}"/>
              </a:ext>
            </a:extLst>
          </p:cNvPr>
          <p:cNvSpPr/>
          <p:nvPr/>
        </p:nvSpPr>
        <p:spPr>
          <a:xfrm rot="5400000">
            <a:off x="6323013" y="4818063"/>
            <a:ext cx="214312" cy="214312"/>
          </a:xfrm>
          <a:prstGeom prst="triangle">
            <a:avLst/>
          </a:prstGeom>
          <a:solidFill>
            <a:srgbClr val="FF33CC"/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 dirty="0"/>
          </a:p>
        </p:txBody>
      </p:sp>
      <p:pic>
        <p:nvPicPr>
          <p:cNvPr id="8206" name="Picture 44" descr="「ワイン イラスト 無料」の画像検索結果">
            <a:extLst>
              <a:ext uri="{FF2B5EF4-FFF2-40B4-BE49-F238E27FC236}">
                <a16:creationId xmlns:a16="http://schemas.microsoft.com/office/drawing/2014/main" id="{0E87C42E-47AF-CEFF-8B35-C010F37CD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4913" y="1349375"/>
            <a:ext cx="2960687" cy="197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7" name="Picture 46" descr="「ワインぶどう 写真 無料」の画像検索結果">
            <a:extLst>
              <a:ext uri="{FF2B5EF4-FFF2-40B4-BE49-F238E27FC236}">
                <a16:creationId xmlns:a16="http://schemas.microsoft.com/office/drawing/2014/main" id="{37B6D402-333D-3347-3D12-9A33CBACA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14" r="45911" b="-2"/>
          <a:stretch>
            <a:fillRect/>
          </a:stretch>
        </p:blipFill>
        <p:spPr bwMode="auto">
          <a:xfrm>
            <a:off x="1362075" y="1700213"/>
            <a:ext cx="862013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8" name="Picture 48" descr="「ワインぶどう 写真 無料」の画像検索結果">
            <a:extLst>
              <a:ext uri="{FF2B5EF4-FFF2-40B4-BE49-F238E27FC236}">
                <a16:creationId xmlns:a16="http://schemas.microsoft.com/office/drawing/2014/main" id="{DDE6E0AE-5CF4-0737-0701-AE3E77443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37" t="8122" r="34299"/>
          <a:stretch>
            <a:fillRect/>
          </a:stretch>
        </p:blipFill>
        <p:spPr bwMode="auto">
          <a:xfrm>
            <a:off x="2235200" y="1700213"/>
            <a:ext cx="944563" cy="111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A394E11-15CC-DFE8-4E46-15021755527F}"/>
              </a:ext>
            </a:extLst>
          </p:cNvPr>
          <p:cNvSpPr/>
          <p:nvPr/>
        </p:nvSpPr>
        <p:spPr>
          <a:xfrm>
            <a:off x="3622675" y="2865438"/>
            <a:ext cx="2520950" cy="381000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8210" name="テキスト ボックス 6">
            <a:extLst>
              <a:ext uri="{FF2B5EF4-FFF2-40B4-BE49-F238E27FC236}">
                <a16:creationId xmlns:a16="http://schemas.microsoft.com/office/drawing/2014/main" id="{6D339937-D066-B18F-07D9-0CAE1F0783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9038" y="2900363"/>
            <a:ext cx="233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>
                <a:latin typeface="HG平成明朝体W9" pitchFamily="17" charset="-128"/>
                <a:ea typeface="HG平成明朝体W9" pitchFamily="17" charset="-128"/>
              </a:rPr>
              <a:t> Single Fermentation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1600">
              <a:latin typeface="HG平成明朝体W9" pitchFamily="17" charset="-128"/>
              <a:ea typeface="HG平成明朝体W9" pitchFamily="17" charset="-128"/>
            </a:endParaRPr>
          </a:p>
        </p:txBody>
      </p:sp>
      <p:grpSp>
        <p:nvGrpSpPr>
          <p:cNvPr id="8211" name="グループ化 7">
            <a:extLst>
              <a:ext uri="{FF2B5EF4-FFF2-40B4-BE49-F238E27FC236}">
                <a16:creationId xmlns:a16="http://schemas.microsoft.com/office/drawing/2014/main" id="{C5EC46D1-D438-C45C-C41F-C4E9926FC510}"/>
              </a:ext>
            </a:extLst>
          </p:cNvPr>
          <p:cNvGrpSpPr>
            <a:grpSpLocks/>
          </p:cNvGrpSpPr>
          <p:nvPr/>
        </p:nvGrpSpPr>
        <p:grpSpPr bwMode="auto">
          <a:xfrm>
            <a:off x="1058863" y="4075113"/>
            <a:ext cx="2335212" cy="1730375"/>
            <a:chOff x="1001157" y="4089206"/>
            <a:chExt cx="2335769" cy="1730750"/>
          </a:xfrm>
        </p:grpSpPr>
        <p:pic>
          <p:nvPicPr>
            <p:cNvPr id="42" name="Picture 2" descr="http://www.obata-shuzo.com/en/images/photo/image21.gif">
              <a:extLst>
                <a:ext uri="{FF2B5EF4-FFF2-40B4-BE49-F238E27FC236}">
                  <a16:creationId xmlns:a16="http://schemas.microsoft.com/office/drawing/2014/main" id="{2D0E3AAC-C8D6-F4F9-F3E7-B76EEE3AD2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 l="6347" t="5217" r="6865" b="8396"/>
            <a:stretch/>
          </p:blipFill>
          <p:spPr bwMode="auto">
            <a:xfrm>
              <a:off x="1031051" y="4172492"/>
              <a:ext cx="2272262" cy="155679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21731054-1568-0B4E-068E-20CB921B97E2}"/>
                </a:ext>
              </a:extLst>
            </p:cNvPr>
            <p:cNvSpPr/>
            <p:nvPr/>
          </p:nvSpPr>
          <p:spPr>
            <a:xfrm>
              <a:off x="1055145" y="4089206"/>
              <a:ext cx="2281781" cy="2334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1" lang="ja-JP" altLang="en-US"/>
            </a:p>
          </p:txBody>
        </p:sp>
        <p:sp>
          <p:nvSpPr>
            <p:cNvPr id="51" name="正方形/長方形 50">
              <a:extLst>
                <a:ext uri="{FF2B5EF4-FFF2-40B4-BE49-F238E27FC236}">
                  <a16:creationId xmlns:a16="http://schemas.microsoft.com/office/drawing/2014/main" id="{866BAA37-1324-5CF8-4092-5619074946AE}"/>
                </a:ext>
              </a:extLst>
            </p:cNvPr>
            <p:cNvSpPr/>
            <p:nvPr/>
          </p:nvSpPr>
          <p:spPr>
            <a:xfrm>
              <a:off x="1045618" y="5586542"/>
              <a:ext cx="2281781" cy="2334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1" lang="ja-JP" altLang="en-US"/>
            </a:p>
          </p:txBody>
        </p:sp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F1629AF1-10F5-0EBC-B50C-2293FB9882E6}"/>
                </a:ext>
              </a:extLst>
            </p:cNvPr>
            <p:cNvSpPr/>
            <p:nvPr/>
          </p:nvSpPr>
          <p:spPr>
            <a:xfrm>
              <a:off x="3143205" y="4298801"/>
              <a:ext cx="173079" cy="14449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1" lang="ja-JP" altLang="en-US"/>
            </a:p>
          </p:txBody>
        </p:sp>
        <p:sp>
          <p:nvSpPr>
            <p:cNvPr id="53" name="正方形/長方形 52">
              <a:extLst>
                <a:ext uri="{FF2B5EF4-FFF2-40B4-BE49-F238E27FC236}">
                  <a16:creationId xmlns:a16="http://schemas.microsoft.com/office/drawing/2014/main" id="{E6D19E2E-3C2E-086A-4E24-0343056D97A4}"/>
                </a:ext>
              </a:extLst>
            </p:cNvPr>
            <p:cNvSpPr/>
            <p:nvPr/>
          </p:nvSpPr>
          <p:spPr>
            <a:xfrm>
              <a:off x="1001157" y="4289274"/>
              <a:ext cx="173078" cy="14449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1" lang="ja-JP" altLang="en-US"/>
            </a:p>
          </p:txBody>
        </p:sp>
      </p:grpSp>
      <p:sp>
        <p:nvSpPr>
          <p:cNvPr id="55" name="二等辺三角形 54">
            <a:extLst>
              <a:ext uri="{FF2B5EF4-FFF2-40B4-BE49-F238E27FC236}">
                <a16:creationId xmlns:a16="http://schemas.microsoft.com/office/drawing/2014/main" id="{2E6D497D-357F-E018-474C-0C05C3D6D755}"/>
              </a:ext>
            </a:extLst>
          </p:cNvPr>
          <p:cNvSpPr/>
          <p:nvPr/>
        </p:nvSpPr>
        <p:spPr>
          <a:xfrm rot="5400000">
            <a:off x="3454401" y="4846637"/>
            <a:ext cx="214312" cy="214313"/>
          </a:xfrm>
          <a:prstGeom prst="triangle">
            <a:avLst/>
          </a:prstGeom>
          <a:solidFill>
            <a:srgbClr val="FF33CC"/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 dirty="0"/>
          </a:p>
        </p:txBody>
      </p:sp>
      <p:sp>
        <p:nvSpPr>
          <p:cNvPr id="57" name="円/楕円 30">
            <a:extLst>
              <a:ext uri="{FF2B5EF4-FFF2-40B4-BE49-F238E27FC236}">
                <a16:creationId xmlns:a16="http://schemas.microsoft.com/office/drawing/2014/main" id="{9EA9E41F-FA63-A7D8-83EC-02693E0A88DA}"/>
              </a:ext>
            </a:extLst>
          </p:cNvPr>
          <p:cNvSpPr/>
          <p:nvPr/>
        </p:nvSpPr>
        <p:spPr>
          <a:xfrm>
            <a:off x="3902075" y="3789363"/>
            <a:ext cx="1785938" cy="1385887"/>
          </a:xfrm>
          <a:prstGeom prst="ellipse">
            <a:avLst/>
          </a:prstGeom>
          <a:solidFill>
            <a:srgbClr val="FF7C8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 dirty="0"/>
          </a:p>
        </p:txBody>
      </p:sp>
      <p:sp>
        <p:nvSpPr>
          <p:cNvPr id="8214" name="テキスト ボックス 6">
            <a:extLst>
              <a:ext uri="{FF2B5EF4-FFF2-40B4-BE49-F238E27FC236}">
                <a16:creationId xmlns:a16="http://schemas.microsoft.com/office/drawing/2014/main" id="{E95548C0-C8D4-526C-FF99-B2B89C6780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0" y="5373688"/>
            <a:ext cx="16208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>
                <a:latin typeface="HG平成明朝体W9" pitchFamily="17" charset="-128"/>
                <a:ea typeface="HG平成明朝体W9" pitchFamily="17" charset="-128"/>
              </a:rPr>
              <a:t>Fermentation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1600">
              <a:latin typeface="HG平成明朝体W9" pitchFamily="17" charset="-128"/>
              <a:ea typeface="HG平成明朝体W9" pitchFamily="17" charset="-128"/>
            </a:endParaRPr>
          </a:p>
        </p:txBody>
      </p:sp>
      <p:sp>
        <p:nvSpPr>
          <p:cNvPr id="8215" name="テキスト ボックス 6">
            <a:extLst>
              <a:ext uri="{FF2B5EF4-FFF2-40B4-BE49-F238E27FC236}">
                <a16:creationId xmlns:a16="http://schemas.microsoft.com/office/drawing/2014/main" id="{A44509C4-4327-9131-785F-B06D6BD703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4144963"/>
            <a:ext cx="18748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>
                <a:latin typeface="HG平成明朝体W9" pitchFamily="17" charset="-128"/>
                <a:ea typeface="HG平成明朝体W9" pitchFamily="17" charset="-128"/>
              </a:rPr>
              <a:t>Saccharification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1600">
              <a:latin typeface="HG平成明朝体W9" pitchFamily="17" charset="-128"/>
              <a:ea typeface="HG平成明朝体W9" pitchFamily="17" charset="-128"/>
            </a:endParaRPr>
          </a:p>
        </p:txBody>
      </p:sp>
      <p:sp>
        <p:nvSpPr>
          <p:cNvPr id="60" name="吹き出し: 円形 59">
            <a:extLst>
              <a:ext uri="{FF2B5EF4-FFF2-40B4-BE49-F238E27FC236}">
                <a16:creationId xmlns:a16="http://schemas.microsoft.com/office/drawing/2014/main" id="{37E25DBF-0CE9-B31E-F602-B79F80C62563}"/>
              </a:ext>
            </a:extLst>
          </p:cNvPr>
          <p:cNvSpPr/>
          <p:nvPr/>
        </p:nvSpPr>
        <p:spPr>
          <a:xfrm>
            <a:off x="3924300" y="1052513"/>
            <a:ext cx="1655763" cy="395287"/>
          </a:xfrm>
          <a:prstGeom prst="wedgeEllipseCallout">
            <a:avLst>
              <a:gd name="adj1" fmla="val 494"/>
              <a:gd name="adj2" fmla="val 90121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61" name="吹き出し: 円形 60">
            <a:extLst>
              <a:ext uri="{FF2B5EF4-FFF2-40B4-BE49-F238E27FC236}">
                <a16:creationId xmlns:a16="http://schemas.microsoft.com/office/drawing/2014/main" id="{7602714C-EDEC-E67F-64D3-9A8102F20A82}"/>
              </a:ext>
            </a:extLst>
          </p:cNvPr>
          <p:cNvSpPr/>
          <p:nvPr/>
        </p:nvSpPr>
        <p:spPr>
          <a:xfrm>
            <a:off x="4079875" y="4930775"/>
            <a:ext cx="1428750" cy="398463"/>
          </a:xfrm>
          <a:prstGeom prst="wedgeEllipseCallout">
            <a:avLst>
              <a:gd name="adj1" fmla="val 494"/>
              <a:gd name="adj2" fmla="val 9012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 dirty="0"/>
          </a:p>
        </p:txBody>
      </p:sp>
      <p:sp>
        <p:nvSpPr>
          <p:cNvPr id="8218" name="テキスト ボックス 6">
            <a:extLst>
              <a:ext uri="{FF2B5EF4-FFF2-40B4-BE49-F238E27FC236}">
                <a16:creationId xmlns:a16="http://schemas.microsoft.com/office/drawing/2014/main" id="{BC5AA1F2-300A-5992-B5C2-4D7FB194B6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3573463"/>
            <a:ext cx="1597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>
                <a:latin typeface="HG平成明朝体W9" pitchFamily="17" charset="-128"/>
                <a:ea typeface="HG平成明朝体W9" pitchFamily="17" charset="-128"/>
              </a:rPr>
              <a:t>       Koji Mold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1600">
              <a:latin typeface="HG平成明朝体W9" pitchFamily="17" charset="-128"/>
              <a:ea typeface="HG平成明朝体W9" pitchFamily="17" charset="-128"/>
            </a:endParaRPr>
          </a:p>
        </p:txBody>
      </p:sp>
      <p:sp>
        <p:nvSpPr>
          <p:cNvPr id="8219" name="テキスト ボックス 6">
            <a:extLst>
              <a:ext uri="{FF2B5EF4-FFF2-40B4-BE49-F238E27FC236}">
                <a16:creationId xmlns:a16="http://schemas.microsoft.com/office/drawing/2014/main" id="{4C2442B1-BC79-3761-9FF5-95F705843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8613" y="4729163"/>
            <a:ext cx="17716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1600">
              <a:latin typeface="HG平成明朝体W9" pitchFamily="17" charset="-128"/>
              <a:ea typeface="HG平成明朝体W9" pitchFamily="17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>
                <a:latin typeface="HG平成明朝体W9" pitchFamily="17" charset="-128"/>
                <a:ea typeface="HG平成明朝体W9" pitchFamily="17" charset="-128"/>
              </a:rPr>
              <a:t> Sake Yeast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1600">
              <a:latin typeface="HG平成明朝体W9" pitchFamily="17" charset="-128"/>
              <a:ea typeface="HG平成明朝体W9" pitchFamily="17" charset="-128"/>
            </a:endParaRPr>
          </a:p>
        </p:txBody>
      </p:sp>
      <p:sp>
        <p:nvSpPr>
          <p:cNvPr id="8220" name="テキスト ボックス 6">
            <a:extLst>
              <a:ext uri="{FF2B5EF4-FFF2-40B4-BE49-F238E27FC236}">
                <a16:creationId xmlns:a16="http://schemas.microsoft.com/office/drawing/2014/main" id="{EBBC86FF-95E8-9027-44A1-A927994B25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625" y="5516563"/>
            <a:ext cx="15716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>
                <a:latin typeface="HG平成明朝体W9" pitchFamily="17" charset="-128"/>
                <a:ea typeface="HG平成明朝体W9" pitchFamily="17" charset="-128"/>
              </a:rPr>
              <a:t>　</a:t>
            </a:r>
            <a:r>
              <a:rPr lang="en-US" altLang="ja-JP" sz="1600">
                <a:latin typeface="HG平成明朝体W9" pitchFamily="17" charset="-128"/>
                <a:ea typeface="HG平成明朝体W9" pitchFamily="17" charset="-128"/>
              </a:rPr>
              <a:t>Sake Rice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>
                <a:latin typeface="HG平成明朝体W9" pitchFamily="17" charset="-128"/>
                <a:ea typeface="HG平成明朝体W9" pitchFamily="17" charset="-128"/>
              </a:rPr>
              <a:t>  （</a:t>
            </a:r>
            <a:r>
              <a:rPr lang="en-US" altLang="ja-JP" sz="1600">
                <a:latin typeface="HG平成明朝体W9" pitchFamily="17" charset="-128"/>
                <a:ea typeface="HG平成明朝体W9" pitchFamily="17" charset="-128"/>
              </a:rPr>
              <a:t>Starch</a:t>
            </a:r>
            <a:r>
              <a:rPr lang="ja-JP" altLang="en-US" sz="1600">
                <a:latin typeface="HG平成明朝体W9" pitchFamily="17" charset="-128"/>
                <a:ea typeface="HG平成明朝体W9" pitchFamily="17" charset="-128"/>
              </a:rPr>
              <a:t>）</a:t>
            </a:r>
            <a:endParaRPr lang="en-US" altLang="ja-JP" sz="1600">
              <a:latin typeface="HG平成明朝体W9" pitchFamily="17" charset="-128"/>
              <a:ea typeface="HG平成明朝体W9" pitchFamily="17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1600">
              <a:latin typeface="HG平成明朝体W9" pitchFamily="17" charset="-128"/>
              <a:ea typeface="HG平成明朝体W9" pitchFamily="17" charset="-128"/>
            </a:endParaRPr>
          </a:p>
        </p:txBody>
      </p:sp>
      <p:sp>
        <p:nvSpPr>
          <p:cNvPr id="6174" name="テキスト ボックス 6">
            <a:extLst>
              <a:ext uri="{FF2B5EF4-FFF2-40B4-BE49-F238E27FC236}">
                <a16:creationId xmlns:a16="http://schemas.microsoft.com/office/drawing/2014/main" id="{5A147C1F-99A4-9F6C-8B40-DA83ECDD1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5425" y="4368800"/>
            <a:ext cx="1928813" cy="3381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ja-JP" sz="1600" dirty="0">
                <a:solidFill>
                  <a:schemeClr val="accent1">
                    <a:lumMod val="75000"/>
                  </a:schemeClr>
                </a:solidFill>
                <a:latin typeface="HG平成明朝体W9" pitchFamily="17" charset="-128"/>
                <a:ea typeface="HG平成明朝体W9" pitchFamily="17" charset="-128"/>
              </a:rPr>
              <a:t>Starch</a:t>
            </a:r>
            <a:r>
              <a:rPr lang="ja-JP" altLang="en-US" sz="1600" dirty="0">
                <a:solidFill>
                  <a:schemeClr val="accent1">
                    <a:lumMod val="75000"/>
                  </a:schemeClr>
                </a:solidFill>
                <a:latin typeface="HG平成明朝体W9" pitchFamily="17" charset="-128"/>
                <a:ea typeface="HG平成明朝体W9" pitchFamily="17" charset="-128"/>
              </a:rPr>
              <a:t>→</a:t>
            </a:r>
            <a:r>
              <a:rPr lang="en-US" altLang="ja-JP" sz="1600" dirty="0">
                <a:solidFill>
                  <a:schemeClr val="accent1">
                    <a:lumMod val="75000"/>
                  </a:schemeClr>
                </a:solidFill>
                <a:latin typeface="HG平成明朝体W9" pitchFamily="17" charset="-128"/>
                <a:ea typeface="HG平成明朝体W9" pitchFamily="17" charset="-128"/>
              </a:rPr>
              <a:t>sugar</a:t>
            </a:r>
          </a:p>
        </p:txBody>
      </p:sp>
      <p:sp>
        <p:nvSpPr>
          <p:cNvPr id="6175" name="テキスト ボックス 6">
            <a:extLst>
              <a:ext uri="{FF2B5EF4-FFF2-40B4-BE49-F238E27FC236}">
                <a16:creationId xmlns:a16="http://schemas.microsoft.com/office/drawing/2014/main" id="{460B8E63-691D-6EC9-351A-71852A5217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4950" y="5581650"/>
            <a:ext cx="2074863" cy="3381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ja-JP" sz="1600" dirty="0">
                <a:solidFill>
                  <a:schemeClr val="accent1">
                    <a:lumMod val="75000"/>
                  </a:schemeClr>
                </a:solidFill>
                <a:latin typeface="HG平成明朝体W9" pitchFamily="17" charset="-128"/>
                <a:ea typeface="HG平成明朝体W9" pitchFamily="17" charset="-128"/>
              </a:rPr>
              <a:t>Sugar</a:t>
            </a:r>
            <a:r>
              <a:rPr lang="ja-JP" altLang="en-US" sz="1600" dirty="0">
                <a:solidFill>
                  <a:schemeClr val="accent1">
                    <a:lumMod val="75000"/>
                  </a:schemeClr>
                </a:solidFill>
                <a:latin typeface="HG平成明朝体W9" pitchFamily="17" charset="-128"/>
                <a:ea typeface="HG平成明朝体W9" pitchFamily="17" charset="-128"/>
              </a:rPr>
              <a:t>→</a:t>
            </a:r>
            <a:r>
              <a:rPr lang="en-US" altLang="ja-JP" sz="1600" dirty="0">
                <a:solidFill>
                  <a:schemeClr val="accent1">
                    <a:lumMod val="75000"/>
                  </a:schemeClr>
                </a:solidFill>
                <a:latin typeface="HG平成明朝体W9" pitchFamily="17" charset="-128"/>
                <a:ea typeface="HG平成明朝体W9" pitchFamily="17" charset="-128"/>
              </a:rPr>
              <a:t>Alcohol</a:t>
            </a:r>
          </a:p>
        </p:txBody>
      </p:sp>
      <p:sp>
        <p:nvSpPr>
          <p:cNvPr id="8223" name="テキスト ボックス 6">
            <a:extLst>
              <a:ext uri="{FF2B5EF4-FFF2-40B4-BE49-F238E27FC236}">
                <a16:creationId xmlns:a16="http://schemas.microsoft.com/office/drawing/2014/main" id="{2D651F43-C0CD-8EAF-7685-AA6ADB1E06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6638" y="6054725"/>
            <a:ext cx="23399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600">
                <a:latin typeface="HG平成明朝体W9" pitchFamily="17" charset="-128"/>
                <a:ea typeface="HG平成明朝体W9" pitchFamily="17" charset="-128"/>
              </a:rPr>
              <a:t> Multiple Parallel Fermentation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1600">
              <a:latin typeface="HG平成明朝体W9" pitchFamily="17" charset="-128"/>
              <a:ea typeface="HG平成明朝体W9" pitchFamily="17" charset="-128"/>
            </a:endParaRPr>
          </a:p>
        </p:txBody>
      </p:sp>
      <p:sp>
        <p:nvSpPr>
          <p:cNvPr id="68" name="二等辺三角形 67">
            <a:extLst>
              <a:ext uri="{FF2B5EF4-FFF2-40B4-BE49-F238E27FC236}">
                <a16:creationId xmlns:a16="http://schemas.microsoft.com/office/drawing/2014/main" id="{825A84A4-FBA3-9082-EB38-2CA7A5CD1EB1}"/>
              </a:ext>
            </a:extLst>
          </p:cNvPr>
          <p:cNvSpPr/>
          <p:nvPr/>
        </p:nvSpPr>
        <p:spPr>
          <a:xfrm rot="5400000">
            <a:off x="6265862" y="2136776"/>
            <a:ext cx="214313" cy="214312"/>
          </a:xfrm>
          <a:prstGeom prst="triangle">
            <a:avLst/>
          </a:prstGeom>
          <a:solidFill>
            <a:srgbClr val="FF33CC"/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 dirty="0"/>
          </a:p>
        </p:txBody>
      </p:sp>
      <p:sp>
        <p:nvSpPr>
          <p:cNvPr id="9" name="吹き出し: 円形 8">
            <a:extLst>
              <a:ext uri="{FF2B5EF4-FFF2-40B4-BE49-F238E27FC236}">
                <a16:creationId xmlns:a16="http://schemas.microsoft.com/office/drawing/2014/main" id="{C4785548-CD7E-1FF4-5270-05DA4C73715A}"/>
              </a:ext>
            </a:extLst>
          </p:cNvPr>
          <p:cNvSpPr/>
          <p:nvPr/>
        </p:nvSpPr>
        <p:spPr>
          <a:xfrm>
            <a:off x="2878138" y="3609975"/>
            <a:ext cx="1004887" cy="549275"/>
          </a:xfrm>
          <a:prstGeom prst="wedgeEllipseCallout">
            <a:avLst>
              <a:gd name="adj1" fmla="val 61100"/>
              <a:gd name="adj2" fmla="val 495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8226" name="テキスト ボックス 6">
            <a:extLst>
              <a:ext uri="{FF2B5EF4-FFF2-40B4-BE49-F238E27FC236}">
                <a16:creationId xmlns:a16="http://schemas.microsoft.com/office/drawing/2014/main" id="{097EC2B1-6586-E3CF-1680-A3D3DE4E95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1963" y="3711575"/>
            <a:ext cx="10699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 b="1">
                <a:solidFill>
                  <a:schemeClr val="bg1"/>
                </a:solidFill>
                <a:latin typeface="HG平成明朝体W9" pitchFamily="17" charset="-128"/>
                <a:ea typeface="HG平成明朝体W9" pitchFamily="17" charset="-128"/>
              </a:rPr>
              <a:t>Water</a:t>
            </a:r>
          </a:p>
        </p:txBody>
      </p:sp>
      <p:pic>
        <p:nvPicPr>
          <p:cNvPr id="8227" name="図 12">
            <a:extLst>
              <a:ext uri="{FF2B5EF4-FFF2-40B4-BE49-F238E27FC236}">
                <a16:creationId xmlns:a16="http://schemas.microsoft.com/office/drawing/2014/main" id="{9EAD71B4-20B2-10DF-FBE9-03B24374A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2600" y="3997325"/>
            <a:ext cx="1865313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楕円 1">
            <a:extLst>
              <a:ext uri="{FF2B5EF4-FFF2-40B4-BE49-F238E27FC236}">
                <a16:creationId xmlns:a16="http://schemas.microsoft.com/office/drawing/2014/main" id="{1195FDA3-CED8-C413-EC0C-DE19DB8E7832}"/>
              </a:ext>
            </a:extLst>
          </p:cNvPr>
          <p:cNvSpPr/>
          <p:nvPr/>
        </p:nvSpPr>
        <p:spPr>
          <a:xfrm>
            <a:off x="1446213" y="1041400"/>
            <a:ext cx="1558925" cy="715963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 dirty="0"/>
          </a:p>
        </p:txBody>
      </p:sp>
      <p:sp>
        <p:nvSpPr>
          <p:cNvPr id="8229" name="テキスト ボックス 6">
            <a:extLst>
              <a:ext uri="{FF2B5EF4-FFF2-40B4-BE49-F238E27FC236}">
                <a16:creationId xmlns:a16="http://schemas.microsoft.com/office/drawing/2014/main" id="{D9E45F5D-0E91-948C-079A-AE11E4DAA4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3838" y="1227138"/>
            <a:ext cx="1638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 b="1">
                <a:solidFill>
                  <a:schemeClr val="bg1"/>
                </a:solidFill>
                <a:latin typeface="HG平成明朝体W9" pitchFamily="17" charset="-128"/>
                <a:ea typeface="HG平成明朝体W9" pitchFamily="17" charset="-128"/>
              </a:rPr>
              <a:t>1:Ingredients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1600">
              <a:latin typeface="HG平成明朝体W9" pitchFamily="17" charset="-128"/>
              <a:ea typeface="HG平成明朝体W9" pitchFamily="17" charset="-128"/>
            </a:endParaRPr>
          </a:p>
        </p:txBody>
      </p:sp>
      <p:sp>
        <p:nvSpPr>
          <p:cNvPr id="43" name="楕円 42">
            <a:extLst>
              <a:ext uri="{FF2B5EF4-FFF2-40B4-BE49-F238E27FC236}">
                <a16:creationId xmlns:a16="http://schemas.microsoft.com/office/drawing/2014/main" id="{C2C9A803-FD1B-3252-7243-FCC757C775D8}"/>
              </a:ext>
            </a:extLst>
          </p:cNvPr>
          <p:cNvSpPr/>
          <p:nvPr/>
        </p:nvSpPr>
        <p:spPr>
          <a:xfrm>
            <a:off x="1409700" y="3886200"/>
            <a:ext cx="1560513" cy="715963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 dirty="0"/>
          </a:p>
        </p:txBody>
      </p:sp>
      <p:sp>
        <p:nvSpPr>
          <p:cNvPr id="8231" name="テキスト ボックス 6">
            <a:extLst>
              <a:ext uri="{FF2B5EF4-FFF2-40B4-BE49-F238E27FC236}">
                <a16:creationId xmlns:a16="http://schemas.microsoft.com/office/drawing/2014/main" id="{140FFCD5-8D67-684D-E63E-8614BF5A46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4073525"/>
            <a:ext cx="1638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 b="1">
                <a:solidFill>
                  <a:schemeClr val="bg1"/>
                </a:solidFill>
                <a:latin typeface="HG平成明朝体W9" pitchFamily="17" charset="-128"/>
                <a:ea typeface="HG平成明朝体W9" pitchFamily="17" charset="-128"/>
              </a:rPr>
              <a:t>1:Ingredients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1600">
              <a:latin typeface="HG平成明朝体W9" pitchFamily="17" charset="-128"/>
              <a:ea typeface="HG平成明朝体W9" pitchFamily="17" charset="-128"/>
            </a:endParaRPr>
          </a:p>
        </p:txBody>
      </p:sp>
      <p:sp>
        <p:nvSpPr>
          <p:cNvPr id="8232" name="テキスト ボックス 6">
            <a:extLst>
              <a:ext uri="{FF2B5EF4-FFF2-40B4-BE49-F238E27FC236}">
                <a16:creationId xmlns:a16="http://schemas.microsoft.com/office/drawing/2014/main" id="{97C22622-B479-FFF3-69D3-56022142C5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9038" y="1084263"/>
            <a:ext cx="17160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>
                <a:latin typeface="HG平成明朝体W9" pitchFamily="17" charset="-128"/>
                <a:ea typeface="HG平成明朝体W9" pitchFamily="17" charset="-128"/>
              </a:rPr>
              <a:t>       Wine Yeast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1600">
              <a:latin typeface="HG平成明朝体W9" pitchFamily="17" charset="-128"/>
              <a:ea typeface="HG平成明朝体W9" pitchFamily="17" charset="-128"/>
            </a:endParaRPr>
          </a:p>
        </p:txBody>
      </p:sp>
      <p:sp>
        <p:nvSpPr>
          <p:cNvPr id="47" name="楕円 46">
            <a:extLst>
              <a:ext uri="{FF2B5EF4-FFF2-40B4-BE49-F238E27FC236}">
                <a16:creationId xmlns:a16="http://schemas.microsoft.com/office/drawing/2014/main" id="{6D3AD5C8-E1C5-0D83-D291-DA1527581DB6}"/>
              </a:ext>
            </a:extLst>
          </p:cNvPr>
          <p:cNvSpPr/>
          <p:nvPr/>
        </p:nvSpPr>
        <p:spPr>
          <a:xfrm>
            <a:off x="3087688" y="3333750"/>
            <a:ext cx="404812" cy="401638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8234" name="テキスト ボックス 6">
            <a:extLst>
              <a:ext uri="{FF2B5EF4-FFF2-40B4-BE49-F238E27FC236}">
                <a16:creationId xmlns:a16="http://schemas.microsoft.com/office/drawing/2014/main" id="{61431600-E1D7-DD7B-CD4B-B82879D70B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3376613"/>
            <a:ext cx="1638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 b="1">
                <a:solidFill>
                  <a:schemeClr val="bg1"/>
                </a:solidFill>
                <a:latin typeface="HG平成明朝体W9" pitchFamily="17" charset="-128"/>
                <a:ea typeface="HG平成明朝体W9" pitchFamily="17" charset="-128"/>
              </a:rPr>
              <a:t>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1600">
              <a:latin typeface="HG平成明朝体W9" pitchFamily="17" charset="-128"/>
              <a:ea typeface="HG平成明朝体W9" pitchFamily="17" charset="-128"/>
            </a:endParaRPr>
          </a:p>
        </p:txBody>
      </p:sp>
      <p:sp>
        <p:nvSpPr>
          <p:cNvPr id="49" name="楕円 48">
            <a:extLst>
              <a:ext uri="{FF2B5EF4-FFF2-40B4-BE49-F238E27FC236}">
                <a16:creationId xmlns:a16="http://schemas.microsoft.com/office/drawing/2014/main" id="{D307002F-2435-CDAD-7C48-AF606559DED5}"/>
              </a:ext>
            </a:extLst>
          </p:cNvPr>
          <p:cNvSpPr/>
          <p:nvPr/>
        </p:nvSpPr>
        <p:spPr>
          <a:xfrm>
            <a:off x="3492500" y="2636838"/>
            <a:ext cx="404813" cy="40005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8236" name="テキスト ボックス 6">
            <a:extLst>
              <a:ext uri="{FF2B5EF4-FFF2-40B4-BE49-F238E27FC236}">
                <a16:creationId xmlns:a16="http://schemas.microsoft.com/office/drawing/2014/main" id="{26F4E2E9-F749-3C7C-A98F-2D0BE10B1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6950" y="2679700"/>
            <a:ext cx="1638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 b="1">
                <a:solidFill>
                  <a:schemeClr val="bg1"/>
                </a:solidFill>
                <a:latin typeface="HG平成明朝体W9" pitchFamily="17" charset="-128"/>
                <a:ea typeface="HG平成明朝体W9" pitchFamily="17" charset="-128"/>
              </a:rPr>
              <a:t>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1600">
              <a:latin typeface="HG平成明朝体W9" pitchFamily="17" charset="-128"/>
              <a:ea typeface="HG平成明朝体W9" pitchFamily="17" charset="-128"/>
            </a:endParaRPr>
          </a:p>
        </p:txBody>
      </p:sp>
      <p:sp>
        <p:nvSpPr>
          <p:cNvPr id="54" name="楕円 53">
            <a:extLst>
              <a:ext uri="{FF2B5EF4-FFF2-40B4-BE49-F238E27FC236}">
                <a16:creationId xmlns:a16="http://schemas.microsoft.com/office/drawing/2014/main" id="{A45C11A3-822A-EE60-6AA7-2BEBFC421BA1}"/>
              </a:ext>
            </a:extLst>
          </p:cNvPr>
          <p:cNvSpPr/>
          <p:nvPr/>
        </p:nvSpPr>
        <p:spPr>
          <a:xfrm>
            <a:off x="3363913" y="5886450"/>
            <a:ext cx="404812" cy="40005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8238" name="テキスト ボックス 6">
            <a:extLst>
              <a:ext uri="{FF2B5EF4-FFF2-40B4-BE49-F238E27FC236}">
                <a16:creationId xmlns:a16="http://schemas.microsoft.com/office/drawing/2014/main" id="{BB8C9338-1965-D76E-04D7-319421294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8363" y="5929313"/>
            <a:ext cx="1638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 b="1">
                <a:solidFill>
                  <a:schemeClr val="bg1"/>
                </a:solidFill>
                <a:latin typeface="HG平成明朝体W9" pitchFamily="17" charset="-128"/>
                <a:ea typeface="HG平成明朝体W9" pitchFamily="17" charset="-128"/>
              </a:rPr>
              <a:t>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1600">
              <a:latin typeface="HG平成明朝体W9" pitchFamily="17" charset="-128"/>
              <a:ea typeface="HG平成明朝体W9" pitchFamily="17" charset="-128"/>
            </a:endParaRPr>
          </a:p>
        </p:txBody>
      </p:sp>
      <p:sp>
        <p:nvSpPr>
          <p:cNvPr id="8239" name="Text Box 1">
            <a:extLst>
              <a:ext uri="{FF2B5EF4-FFF2-40B4-BE49-F238E27FC236}">
                <a16:creationId xmlns:a16="http://schemas.microsoft.com/office/drawing/2014/main" id="{AEB8D543-BF48-144C-4C4D-8D09167B1E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6188" y="6383338"/>
            <a:ext cx="18510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66"/>
              </a:buClr>
              <a:buFont typeface="Calibri" panose="020F0502020204030204" pitchFamily="34" charset="0"/>
              <a:buNone/>
            </a:pPr>
            <a:r>
              <a:rPr lang="en-US" altLang="ja-JP" sz="1600" b="1">
                <a:solidFill>
                  <a:srgbClr val="7030A0"/>
                </a:solidFill>
                <a:latin typeface="Century" panose="02040604050505020304" pitchFamily="18" charset="0"/>
              </a:rPr>
              <a:t>MANOTSURU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スライド番号プレースホルダ 3">
            <a:extLst>
              <a:ext uri="{FF2B5EF4-FFF2-40B4-BE49-F238E27FC236}">
                <a16:creationId xmlns:a16="http://schemas.microsoft.com/office/drawing/2014/main" id="{C2E7A74A-5AE6-A762-FD72-32CF9E08C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 typeface="Times New Roman" panose="02020603050405020304" pitchFamily="18" charset="0"/>
              <a:buNone/>
            </a:pPr>
            <a:fld id="{468D9057-9E88-4BFE-A186-3101CC50D4DF}" type="slidenum">
              <a:rPr kumimoji="0" lang="en-US" altLang="ja-JP" sz="1200" smtClean="0">
                <a:solidFill>
                  <a:srgbClr val="898989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SzTx/>
                <a:buFont typeface="Times New Roman" panose="02020603050405020304" pitchFamily="18" charset="0"/>
                <a:buNone/>
              </a:pPr>
              <a:t>31</a:t>
            </a:fld>
            <a:endParaRPr kumimoji="0" lang="en-US" altLang="ja-JP" sz="1200">
              <a:solidFill>
                <a:srgbClr val="89898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4339" name="図 3" descr="スクリーンショットの画面&#10;&#10;自動的に生成された説明">
            <a:extLst>
              <a:ext uri="{FF2B5EF4-FFF2-40B4-BE49-F238E27FC236}">
                <a16:creationId xmlns:a16="http://schemas.microsoft.com/office/drawing/2014/main" id="{C220C902-C187-47AC-3873-98B1A5D8F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0" y="-130175"/>
            <a:ext cx="6985000" cy="696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Image" descr="Image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293"/>
          <a:stretch>
            <a:fillRect/>
          </a:stretch>
        </p:blipFill>
        <p:spPr>
          <a:xfrm>
            <a:off x="321912" y="822664"/>
            <a:ext cx="5400456" cy="5168564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Rectangle"/>
          <p:cNvSpPr/>
          <p:nvPr/>
        </p:nvSpPr>
        <p:spPr>
          <a:xfrm>
            <a:off x="1665295" y="3475889"/>
            <a:ext cx="1270001" cy="2159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3" name="Square"/>
          <p:cNvSpPr/>
          <p:nvPr/>
        </p:nvSpPr>
        <p:spPr>
          <a:xfrm>
            <a:off x="676062" y="2504756"/>
            <a:ext cx="1270001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4" name="Oval"/>
          <p:cNvSpPr/>
          <p:nvPr/>
        </p:nvSpPr>
        <p:spPr>
          <a:xfrm>
            <a:off x="3049478" y="3406946"/>
            <a:ext cx="238126" cy="225199"/>
          </a:xfrm>
          <a:prstGeom prst="ellipse">
            <a:avLst/>
          </a:prstGeom>
          <a:ln w="25400">
            <a:solidFill>
              <a:srgbClr val="AC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5" name="NIIGATA PREFECTURE…"/>
          <p:cNvSpPr txBox="1"/>
          <p:nvPr/>
        </p:nvSpPr>
        <p:spPr>
          <a:xfrm>
            <a:off x="498165" y="1937220"/>
            <a:ext cx="3604261" cy="764541"/>
          </a:xfrm>
          <a:prstGeom prst="rect">
            <a:avLst/>
          </a:prstGeom>
          <a:ln w="25400">
            <a:solidFill>
              <a:srgbClr val="FFE602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4400">
              <a:defRPr sz="2200" b="1"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dirty="0"/>
              <a:t>NIIGATA PREFECTURE</a:t>
            </a:r>
          </a:p>
          <a:p>
            <a:pPr defTabSz="914400">
              <a:defRPr sz="2200"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dirty="0"/>
              <a:t>88 Breweries (#1 in Japan)</a:t>
            </a:r>
          </a:p>
        </p:txBody>
      </p:sp>
      <p:sp>
        <p:nvSpPr>
          <p:cNvPr id="66" name="Line"/>
          <p:cNvSpPr/>
          <p:nvPr/>
        </p:nvSpPr>
        <p:spPr>
          <a:xfrm>
            <a:off x="3353704" y="3449187"/>
            <a:ext cx="1408742" cy="1"/>
          </a:xfrm>
          <a:prstGeom prst="line">
            <a:avLst/>
          </a:prstGeom>
          <a:ln w="50800">
            <a:solidFill>
              <a:srgbClr val="AC0000"/>
            </a:solidFill>
            <a:custDash>
              <a:ds d="200000" sp="200000"/>
            </a:custDash>
            <a:miter lim="400000"/>
            <a:tailEnd type="triangle" len="sm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7" name="Sado Island 佐渡島"/>
          <p:cNvSpPr txBox="1"/>
          <p:nvPr/>
        </p:nvSpPr>
        <p:spPr>
          <a:xfrm>
            <a:off x="956336" y="148280"/>
            <a:ext cx="7047529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4000"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rPr lang="en-US" b="1" dirty="0">
                <a:latin typeface="+mj-lt"/>
              </a:rPr>
              <a:t>Sake and </a:t>
            </a:r>
            <a:r>
              <a:rPr lang="en-US" b="1" dirty="0" err="1">
                <a:latin typeface="+mj-lt"/>
              </a:rPr>
              <a:t>Terroire</a:t>
            </a:r>
            <a:endParaRPr b="1" dirty="0">
              <a:latin typeface="+mj-lt"/>
            </a:endParaRPr>
          </a:p>
        </p:txBody>
      </p:sp>
      <p:grpSp>
        <p:nvGrpSpPr>
          <p:cNvPr id="81" name="Group"/>
          <p:cNvGrpSpPr/>
          <p:nvPr/>
        </p:nvGrpSpPr>
        <p:grpSpPr>
          <a:xfrm>
            <a:off x="458682" y="847245"/>
            <a:ext cx="8671177" cy="5641167"/>
            <a:chOff x="-4355892" y="0"/>
            <a:chExt cx="8671173" cy="5641165"/>
          </a:xfrm>
        </p:grpSpPr>
        <p:pic>
          <p:nvPicPr>
            <p:cNvPr id="69" name="image.png" descr="image.png"/>
            <p:cNvPicPr>
              <a:picLocks noChangeAspect="1"/>
            </p:cNvPicPr>
            <p:nvPr/>
          </p:nvPicPr>
          <p:blipFill>
            <a:blip r:embed="rId4"/>
            <a:srcRect t="1183" r="5807" b="4460"/>
            <a:stretch>
              <a:fillRect/>
            </a:stretch>
          </p:blipFill>
          <p:spPr>
            <a:xfrm>
              <a:off x="0" y="0"/>
              <a:ext cx="4026749" cy="5641165"/>
            </a:xfrm>
            <a:prstGeom prst="rect">
              <a:avLst/>
            </a:prstGeom>
            <a:ln w="25400" cap="flat">
              <a:solidFill>
                <a:srgbClr val="AC0000"/>
              </a:solidFill>
              <a:prstDash val="solid"/>
              <a:miter lim="400000"/>
            </a:ln>
            <a:effectLst/>
          </p:spPr>
        </p:pic>
        <p:sp>
          <p:nvSpPr>
            <p:cNvPr id="70" name="Oval"/>
            <p:cNvSpPr/>
            <p:nvPr/>
          </p:nvSpPr>
          <p:spPr>
            <a:xfrm>
              <a:off x="2439987" y="2531137"/>
              <a:ext cx="319088" cy="504826"/>
            </a:xfrm>
            <a:prstGeom prst="ellipse">
              <a:avLst/>
            </a:prstGeom>
            <a:noFill/>
            <a:ln w="25400" cap="flat">
              <a:solidFill>
                <a:srgbClr val="FFE50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1" name="Lake Kamo (Oysters)"/>
            <p:cNvSpPr txBox="1"/>
            <p:nvPr/>
          </p:nvSpPr>
          <p:spPr>
            <a:xfrm>
              <a:off x="2782458" y="2062825"/>
              <a:ext cx="1213486" cy="548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defTabSz="914400">
                <a:defRPr sz="1600">
                  <a:solidFill>
                    <a:srgbClr val="FFFFFF"/>
                  </a:solidFill>
                  <a:latin typeface="Baskerville"/>
                  <a:ea typeface="Baskerville"/>
                  <a:cs typeface="Baskerville"/>
                  <a:sym typeface="Baskerville"/>
                </a:defRPr>
              </a:lvl1pPr>
            </a:lstStyle>
            <a:p>
              <a:r>
                <a:t>Lake Kamo (Oysters)</a:t>
              </a:r>
            </a:p>
          </p:txBody>
        </p:sp>
        <p:sp>
          <p:nvSpPr>
            <p:cNvPr id="72" name="Oval"/>
            <p:cNvSpPr/>
            <p:nvPr/>
          </p:nvSpPr>
          <p:spPr>
            <a:xfrm rot="18680643">
              <a:off x="1758949" y="3004212"/>
              <a:ext cx="900114" cy="573089"/>
            </a:xfrm>
            <a:prstGeom prst="ellipse">
              <a:avLst/>
            </a:prstGeom>
            <a:noFill/>
            <a:ln w="25400" cap="flat">
              <a:solidFill>
                <a:srgbClr val="FFE50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3" name="Oval"/>
            <p:cNvSpPr/>
            <p:nvPr/>
          </p:nvSpPr>
          <p:spPr>
            <a:xfrm>
              <a:off x="2870199" y="3817012"/>
              <a:ext cx="319089" cy="268289"/>
            </a:xfrm>
            <a:prstGeom prst="ellipse">
              <a:avLst/>
            </a:prstGeom>
            <a:noFill/>
            <a:ln w="25400" cap="flat">
              <a:solidFill>
                <a:srgbClr val="FFE50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4" name="Shoryu…"/>
            <p:cNvSpPr txBox="1"/>
            <p:nvPr/>
          </p:nvSpPr>
          <p:spPr>
            <a:xfrm>
              <a:off x="2728733" y="4138005"/>
              <a:ext cx="1586548" cy="548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defTabSz="914400">
                <a:defRPr sz="1600">
                  <a:solidFill>
                    <a:srgbClr val="FFFFFF"/>
                  </a:solidFill>
                  <a:latin typeface="Baskerville"/>
                  <a:ea typeface="Baskerville"/>
                  <a:cs typeface="Baskerville"/>
                  <a:sym typeface="Baskerville"/>
                </a:defRPr>
              </a:pPr>
              <a:r>
                <a:t>Shoryu </a:t>
              </a:r>
            </a:p>
            <a:p>
              <a:pPr defTabSz="914400">
                <a:defRPr sz="1600">
                  <a:solidFill>
                    <a:srgbClr val="FFFFFF"/>
                  </a:solidFill>
                  <a:latin typeface="Baskerville"/>
                  <a:ea typeface="Baskerville"/>
                  <a:cs typeface="Baskerville"/>
                  <a:sym typeface="Baskerville"/>
                </a:defRPr>
              </a:pPr>
              <a:r>
                <a:t>Rice Terrace</a:t>
              </a:r>
            </a:p>
          </p:txBody>
        </p:sp>
        <p:sp>
          <p:nvSpPr>
            <p:cNvPr id="75" name="Oval"/>
            <p:cNvSpPr/>
            <p:nvPr/>
          </p:nvSpPr>
          <p:spPr>
            <a:xfrm>
              <a:off x="1589087" y="3834475"/>
              <a:ext cx="238126" cy="215901"/>
            </a:xfrm>
            <a:prstGeom prst="ellipse">
              <a:avLst/>
            </a:prstGeom>
            <a:solidFill>
              <a:srgbClr val="AC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6" name="Obata Shuzo"/>
            <p:cNvSpPr txBox="1"/>
            <p:nvPr/>
          </p:nvSpPr>
          <p:spPr>
            <a:xfrm>
              <a:off x="629824" y="3575236"/>
              <a:ext cx="1423036" cy="751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2200" b="1">
                  <a:solidFill>
                    <a:srgbClr val="FFFFFF"/>
                  </a:solidFill>
                  <a:latin typeface="Baskerville"/>
                  <a:ea typeface="Baskerville"/>
                  <a:cs typeface="Baskerville"/>
                  <a:sym typeface="Baskerville"/>
                </a:defRPr>
              </a:lvl1pPr>
            </a:lstStyle>
            <a:p>
              <a:r>
                <a:t>Obata Shuzo</a:t>
              </a:r>
            </a:p>
          </p:txBody>
        </p:sp>
        <p:sp>
          <p:nvSpPr>
            <p:cNvPr id="77" name="Gakkogura (2nd Brewery)"/>
            <p:cNvSpPr txBox="1"/>
            <p:nvPr/>
          </p:nvSpPr>
          <p:spPr>
            <a:xfrm>
              <a:off x="1185544" y="4621875"/>
              <a:ext cx="1884999" cy="726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2200">
                  <a:solidFill>
                    <a:srgbClr val="FFFFFF"/>
                  </a:solidFill>
                  <a:latin typeface="Baskerville"/>
                  <a:ea typeface="Baskerville"/>
                  <a:cs typeface="Baskerville"/>
                  <a:sym typeface="Baskerville"/>
                </a:defRPr>
              </a:lvl1pPr>
            </a:lstStyle>
            <a:p>
              <a:r>
                <a:t>Gakkogura (2nd Brewery)</a:t>
              </a:r>
            </a:p>
          </p:txBody>
        </p:sp>
        <p:sp>
          <p:nvSpPr>
            <p:cNvPr id="78" name="Kuninaka Plain (Rice)"/>
            <p:cNvSpPr txBox="1"/>
            <p:nvPr/>
          </p:nvSpPr>
          <p:spPr>
            <a:xfrm>
              <a:off x="732313" y="2714335"/>
              <a:ext cx="1583374" cy="548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600">
                  <a:solidFill>
                    <a:srgbClr val="FFFFFF"/>
                  </a:solidFill>
                  <a:latin typeface="Baskerville"/>
                  <a:ea typeface="Baskerville"/>
                  <a:cs typeface="Baskerville"/>
                  <a:sym typeface="Baskerville"/>
                </a:defRPr>
              </a:lvl1pPr>
            </a:lstStyle>
            <a:p>
              <a:r>
                <a:t>Kuninaka Plain (Rice)</a:t>
              </a:r>
            </a:p>
          </p:txBody>
        </p:sp>
        <p:sp>
          <p:nvSpPr>
            <p:cNvPr id="79" name="SADO ISLAND…"/>
            <p:cNvSpPr txBox="1"/>
            <p:nvPr/>
          </p:nvSpPr>
          <p:spPr>
            <a:xfrm>
              <a:off x="63182" y="442806"/>
              <a:ext cx="2921636" cy="1056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sz="2200" b="1">
                  <a:solidFill>
                    <a:srgbClr val="FFFFFF"/>
                  </a:solidFill>
                  <a:latin typeface="Baskerville"/>
                  <a:ea typeface="Baskerville"/>
                  <a:cs typeface="Baskerville"/>
                  <a:sym typeface="Baskerville"/>
                </a:defRPr>
              </a:pPr>
              <a:r>
                <a:rPr dirty="0"/>
                <a:t>SADO ISLAND</a:t>
              </a:r>
            </a:p>
            <a:p>
              <a:pPr>
                <a:defRPr sz="2200">
                  <a:solidFill>
                    <a:srgbClr val="FFFFFF"/>
                  </a:solidFill>
                  <a:latin typeface="Baskerville"/>
                  <a:ea typeface="Baskerville"/>
                  <a:cs typeface="Baskerville"/>
                  <a:sym typeface="Baskerville"/>
                </a:defRPr>
              </a:pPr>
              <a:r>
                <a:rPr dirty="0"/>
                <a:t>50,000 people</a:t>
              </a:r>
            </a:p>
            <a:p>
              <a:pPr>
                <a:defRPr sz="2200">
                  <a:solidFill>
                    <a:srgbClr val="FFFFFF"/>
                  </a:solidFill>
                  <a:latin typeface="Baskerville"/>
                  <a:ea typeface="Baskerville"/>
                  <a:cs typeface="Baskerville"/>
                  <a:sym typeface="Baskerville"/>
                </a:defRPr>
              </a:pPr>
              <a:r>
                <a:rPr dirty="0"/>
                <a:t>5 Breweries</a:t>
              </a:r>
            </a:p>
          </p:txBody>
        </p:sp>
        <p:sp>
          <p:nvSpPr>
            <p:cNvPr id="80" name="Circle"/>
            <p:cNvSpPr/>
            <p:nvPr/>
          </p:nvSpPr>
          <p:spPr>
            <a:xfrm>
              <a:off x="1325597" y="4490563"/>
              <a:ext cx="123791" cy="131313"/>
            </a:xfrm>
            <a:prstGeom prst="ellipse">
              <a:avLst/>
            </a:prstGeom>
            <a:solidFill>
              <a:srgbClr val="AC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" name="SADO ISLAND…">
              <a:extLst>
                <a:ext uri="{FF2B5EF4-FFF2-40B4-BE49-F238E27FC236}">
                  <a16:creationId xmlns:a16="http://schemas.microsoft.com/office/drawing/2014/main" id="{7B0C693E-DF3D-4BFA-EB87-86CF325A1CD1}"/>
                </a:ext>
              </a:extLst>
            </p:cNvPr>
            <p:cNvSpPr txBox="1"/>
            <p:nvPr/>
          </p:nvSpPr>
          <p:spPr>
            <a:xfrm>
              <a:off x="-4355892" y="35904"/>
              <a:ext cx="2921636" cy="11079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sz="2200" b="1">
                  <a:solidFill>
                    <a:srgbClr val="FFFFFF"/>
                  </a:solidFill>
                  <a:latin typeface="Baskerville"/>
                  <a:ea typeface="Baskerville"/>
                  <a:cs typeface="Baskerville"/>
                  <a:sym typeface="Baskerville"/>
                </a:defRPr>
              </a:pPr>
              <a:r>
                <a:rPr lang="en-US" dirty="0">
                  <a:solidFill>
                    <a:schemeClr val="tx1"/>
                  </a:solidFill>
                </a:rPr>
                <a:t>About 1500 sake brewery in Japan</a:t>
              </a:r>
              <a:endParaRPr dirty="0">
                <a:solidFill>
                  <a:schemeClr val="tx1"/>
                </a:solidFill>
              </a:endParaRPr>
            </a:p>
            <a:p>
              <a:pPr>
                <a:defRPr sz="2200">
                  <a:solidFill>
                    <a:srgbClr val="FFFFFF"/>
                  </a:solidFill>
                  <a:latin typeface="Baskerville"/>
                  <a:ea typeface="Baskerville"/>
                  <a:cs typeface="Baskerville"/>
                  <a:sym typeface="Baskerville"/>
                </a:defRPr>
              </a:pPr>
              <a:endParaRPr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978FD646-C6A9-FB60-4634-16BBF968C1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303" t="32344" r="28283" b="30162"/>
          <a:stretch/>
        </p:blipFill>
        <p:spPr>
          <a:xfrm>
            <a:off x="194923" y="2432797"/>
            <a:ext cx="8754154" cy="399010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1263729-9AA8-4CF2-C813-B1101C9164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405" t="32505" r="3165" b="33717"/>
          <a:stretch/>
        </p:blipFill>
        <p:spPr>
          <a:xfrm>
            <a:off x="5043054" y="0"/>
            <a:ext cx="3728383" cy="2977992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16B024F-ED80-1E2F-D2A2-9D23AD2DB95E}"/>
              </a:ext>
            </a:extLst>
          </p:cNvPr>
          <p:cNvSpPr txBox="1"/>
          <p:nvPr/>
        </p:nvSpPr>
        <p:spPr>
          <a:xfrm>
            <a:off x="7357091" y="3522535"/>
            <a:ext cx="863344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ja-JP" sz="2400" b="0" i="0" u="none" strike="noStrike" cap="none" spc="0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j-lt"/>
                <a:ea typeface="Calibri"/>
                <a:cs typeface="Calibri"/>
                <a:sym typeface="Calibri"/>
              </a:rPr>
              <a:t>Sado</a:t>
            </a:r>
            <a:endParaRPr kumimoji="0" lang="ja-JP" altLang="en-US" sz="24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BBC15F74-76A9-8777-EDA8-28A3AFAB4626}"/>
              </a:ext>
            </a:extLst>
          </p:cNvPr>
          <p:cNvSpPr/>
          <p:nvPr/>
        </p:nvSpPr>
        <p:spPr>
          <a:xfrm>
            <a:off x="7654722" y="4409621"/>
            <a:ext cx="175491" cy="219500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5C77DD3-B672-35B7-AA8E-1357525BFD18}"/>
              </a:ext>
            </a:extLst>
          </p:cNvPr>
          <p:cNvSpPr txBox="1"/>
          <p:nvPr/>
        </p:nvSpPr>
        <p:spPr>
          <a:xfrm>
            <a:off x="7572927" y="4350095"/>
            <a:ext cx="431672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ja-JP" sz="16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j-lt"/>
                <a:ea typeface="Calibri"/>
                <a:cs typeface="Calibri"/>
                <a:sym typeface="Calibri"/>
              </a:rPr>
              <a:t>38</a:t>
            </a:r>
            <a:endParaRPr kumimoji="0" lang="ja-JP" altLang="en-US" sz="16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C587D47A-92B3-30C2-9938-A9527E0AC69A}"/>
              </a:ext>
            </a:extLst>
          </p:cNvPr>
          <p:cNvSpPr txBox="1"/>
          <p:nvPr/>
        </p:nvSpPr>
        <p:spPr>
          <a:xfrm>
            <a:off x="912899" y="209351"/>
            <a:ext cx="433767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ja-JP" sz="40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Calibri"/>
                <a:cs typeface="Calibri"/>
                <a:sym typeface="Calibri"/>
              </a:rPr>
              <a:t>Sado</a:t>
            </a:r>
            <a:r>
              <a:rPr kumimoji="0" lang="en-US" altLang="ja-JP" sz="4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Calibri"/>
                <a:cs typeface="Calibri"/>
                <a:sym typeface="Calibri"/>
              </a:rPr>
              <a:t> and the world</a:t>
            </a:r>
            <a:endParaRPr kumimoji="0" lang="ja-JP" alt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BC7744E-DB0B-F1D6-4979-2FCC07043B8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1571" y="4741979"/>
            <a:ext cx="3048000" cy="203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46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ado Gold Mine"/>
          <p:cNvSpPr txBox="1"/>
          <p:nvPr/>
        </p:nvSpPr>
        <p:spPr>
          <a:xfrm>
            <a:off x="970701" y="237647"/>
            <a:ext cx="7047529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4000"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rPr lang="en-US" dirty="0">
                <a:latin typeface="+mj-lt"/>
              </a:rPr>
              <a:t>HISTORY of </a:t>
            </a:r>
            <a:r>
              <a:rPr dirty="0" err="1">
                <a:latin typeface="+mj-lt"/>
              </a:rPr>
              <a:t>Sado</a:t>
            </a:r>
            <a:r>
              <a:rPr dirty="0">
                <a:latin typeface="+mj-lt"/>
              </a:rPr>
              <a:t> </a:t>
            </a:r>
            <a:r>
              <a:rPr lang="en-US" dirty="0">
                <a:latin typeface="+mj-lt"/>
              </a:rPr>
              <a:t>island</a:t>
            </a:r>
            <a:endParaRPr dirty="0">
              <a:latin typeface="+mj-lt"/>
            </a:endParaRPr>
          </a:p>
        </p:txBody>
      </p:sp>
      <p:sp>
        <p:nvSpPr>
          <p:cNvPr id="89" name="Sake storage (aging) in the old tunnels"/>
          <p:cNvSpPr txBox="1"/>
          <p:nvPr/>
        </p:nvSpPr>
        <p:spPr>
          <a:xfrm>
            <a:off x="4676673" y="6008761"/>
            <a:ext cx="4243232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r" defTabSz="914400">
              <a:defRPr sz="1600"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rPr sz="2000" dirty="0"/>
              <a:t>Sake storage (aging) in the old tunnels  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238A5FA-D4DA-6CCC-9599-596FF9A64FD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865" y="1241367"/>
            <a:ext cx="7112040" cy="4746514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2915454B-D603-D8E5-B2C7-62D6578982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043"/>
          <a:stretch/>
        </p:blipFill>
        <p:spPr>
          <a:xfrm>
            <a:off x="224095" y="5005327"/>
            <a:ext cx="2528532" cy="1705948"/>
          </a:xfrm>
          <a:prstGeom prst="rect">
            <a:avLst/>
          </a:prstGeom>
        </p:spPr>
      </p:pic>
      <p:pic>
        <p:nvPicPr>
          <p:cNvPr id="2050" name="Picture 2" descr="道遊の割戸 | さど観光ナビ">
            <a:extLst>
              <a:ext uri="{FF2B5EF4-FFF2-40B4-BE49-F238E27FC236}">
                <a16:creationId xmlns:a16="http://schemas.microsoft.com/office/drawing/2014/main" id="{B60878DD-B2EA-2D4C-86ED-97CDEB9305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690" t="-16150" r="12116" b="16150"/>
          <a:stretch/>
        </p:blipFill>
        <p:spPr bwMode="auto">
          <a:xfrm>
            <a:off x="-97502" y="3180991"/>
            <a:ext cx="2933743" cy="1717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ado Gold Mine">
            <a:extLst>
              <a:ext uri="{FF2B5EF4-FFF2-40B4-BE49-F238E27FC236}">
                <a16:creationId xmlns:a16="http://schemas.microsoft.com/office/drawing/2014/main" id="{5EEF9208-F31F-E63D-F3FE-E9BDF08D44C6}"/>
              </a:ext>
            </a:extLst>
          </p:cNvPr>
          <p:cNvSpPr txBox="1"/>
          <p:nvPr/>
        </p:nvSpPr>
        <p:spPr>
          <a:xfrm>
            <a:off x="1932493" y="1220487"/>
            <a:ext cx="5263715" cy="1569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defTabSz="914400">
              <a:defRPr sz="4000"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rPr lang="en-US" altLang="ja-JP" sz="3200" b="1" dirty="0" err="1">
                <a:solidFill>
                  <a:schemeClr val="bg1"/>
                </a:solidFill>
                <a:latin typeface="+mj-lt"/>
              </a:rPr>
              <a:t>Sado</a:t>
            </a:r>
            <a:r>
              <a:rPr lang="en-US" altLang="ja-JP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Gold mine</a:t>
            </a:r>
            <a:r>
              <a:rPr lang="ja-JP" altLang="en-US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ja-JP" sz="3200" b="1" dirty="0">
                <a:solidFill>
                  <a:schemeClr val="bg1"/>
                </a:solidFill>
                <a:latin typeface="+mj-lt"/>
              </a:rPr>
              <a:t>was</a:t>
            </a:r>
          </a:p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the source of prosperity for the Edo shogunate</a:t>
            </a:r>
            <a:endParaRPr sz="3200" b="1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image.jpeg" descr="image.jpeg"/>
          <p:cNvPicPr>
            <a:picLocks noChangeAspect="1"/>
          </p:cNvPicPr>
          <p:nvPr/>
        </p:nvPicPr>
        <p:blipFill>
          <a:blip r:embed="rId3"/>
          <a:srcRect b="9503"/>
          <a:stretch>
            <a:fillRect/>
          </a:stretch>
        </p:blipFill>
        <p:spPr>
          <a:xfrm>
            <a:off x="893862" y="1308912"/>
            <a:ext cx="8250138" cy="4983233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Rice 米"/>
          <p:cNvSpPr txBox="1"/>
          <p:nvPr/>
        </p:nvSpPr>
        <p:spPr>
          <a:xfrm>
            <a:off x="893862" y="211912"/>
            <a:ext cx="1857076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defTabSz="914400">
              <a:defRPr sz="4000"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rPr b="1" dirty="0">
                <a:latin typeface="+mj-lt"/>
              </a:rPr>
              <a:t>Rice 米</a:t>
            </a:r>
          </a:p>
        </p:txBody>
      </p:sp>
      <p:sp>
        <p:nvSpPr>
          <p:cNvPr id="123" name="Rice fields on the Kuninaka Plain"/>
          <p:cNvSpPr txBox="1"/>
          <p:nvPr/>
        </p:nvSpPr>
        <p:spPr>
          <a:xfrm>
            <a:off x="5236494" y="6292145"/>
            <a:ext cx="3587838" cy="320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r" defTabSz="914400">
              <a:defRPr sz="1600"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rPr dirty="0"/>
              <a:t>Rice fields on the </a:t>
            </a:r>
            <a:r>
              <a:rPr dirty="0" err="1"/>
              <a:t>Kuninaka</a:t>
            </a:r>
            <a:r>
              <a:rPr dirty="0"/>
              <a:t> Plain</a:t>
            </a:r>
          </a:p>
        </p:txBody>
      </p:sp>
      <p:sp>
        <p:nvSpPr>
          <p:cNvPr id="2" name="Rice 米">
            <a:extLst>
              <a:ext uri="{FF2B5EF4-FFF2-40B4-BE49-F238E27FC236}">
                <a16:creationId xmlns:a16="http://schemas.microsoft.com/office/drawing/2014/main" id="{9B1CA838-48B2-761A-C08E-13304799F671}"/>
              </a:ext>
            </a:extLst>
          </p:cNvPr>
          <p:cNvSpPr txBox="1"/>
          <p:nvPr/>
        </p:nvSpPr>
        <p:spPr>
          <a:xfrm>
            <a:off x="995377" y="1308912"/>
            <a:ext cx="4241117" cy="2062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defTabSz="914400">
              <a:defRPr sz="4000"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rPr lang="en-US" sz="3200" b="1" dirty="0">
                <a:solidFill>
                  <a:srgbClr val="FFFF00"/>
                </a:solidFill>
                <a:latin typeface="+mj-lt"/>
              </a:rPr>
              <a:t>Niigata is number one rice growing region </a:t>
            </a:r>
          </a:p>
          <a:p>
            <a:r>
              <a:rPr lang="en-US" sz="3200" b="1" dirty="0" err="1">
                <a:solidFill>
                  <a:srgbClr val="FFFF00"/>
                </a:solidFill>
                <a:latin typeface="+mj-lt"/>
              </a:rPr>
              <a:t>Sado</a:t>
            </a:r>
            <a:r>
              <a:rPr lang="en-US" sz="3200" b="1" dirty="0">
                <a:solidFill>
                  <a:srgbClr val="FFFF00"/>
                </a:solidFill>
                <a:latin typeface="+mj-lt"/>
              </a:rPr>
              <a:t> rice is world- renowned brand </a:t>
            </a:r>
            <a:endParaRPr sz="3200" b="1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7BCAA5F-5D1E-0E43-69BB-BEF1CA72A7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818" t="37710" r="51455" b="27953"/>
          <a:stretch/>
        </p:blipFill>
        <p:spPr>
          <a:xfrm>
            <a:off x="489877" y="4567913"/>
            <a:ext cx="2261061" cy="19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38450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F91A8FBC-A3F4-9C3B-AD8C-1DC291E88D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213" y="860225"/>
            <a:ext cx="8124825" cy="5391150"/>
          </a:xfrm>
          <a:prstGeom prst="rect">
            <a:avLst/>
          </a:prstGeom>
        </p:spPr>
      </p:pic>
      <p:sp>
        <p:nvSpPr>
          <p:cNvPr id="92" name="Classified as endangered species Current wild population: approx. 450"/>
          <p:cNvSpPr txBox="1"/>
          <p:nvPr/>
        </p:nvSpPr>
        <p:spPr>
          <a:xfrm>
            <a:off x="4833764" y="6151426"/>
            <a:ext cx="3587839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r" defTabSz="914400">
              <a:defRPr sz="1600"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dirty="0"/>
              <a:t>Classified as endangered species</a:t>
            </a:r>
            <a:br>
              <a:rPr dirty="0"/>
            </a:br>
            <a:r>
              <a:rPr dirty="0"/>
              <a:t>Current wild population: approx. </a:t>
            </a:r>
            <a:r>
              <a:rPr lang="en-US" dirty="0"/>
              <a:t>55</a:t>
            </a:r>
            <a:r>
              <a:rPr dirty="0"/>
              <a:t>0</a:t>
            </a:r>
          </a:p>
        </p:txBody>
      </p:sp>
      <p:sp>
        <p:nvSpPr>
          <p:cNvPr id="93" name="Toki (Crested Ibis)"/>
          <p:cNvSpPr txBox="1"/>
          <p:nvPr/>
        </p:nvSpPr>
        <p:spPr>
          <a:xfrm>
            <a:off x="881345" y="160652"/>
            <a:ext cx="7047529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4000"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rPr lang="en-US" dirty="0"/>
              <a:t> </a:t>
            </a:r>
            <a:r>
              <a:rPr b="1" dirty="0">
                <a:latin typeface="+mj-lt"/>
              </a:rPr>
              <a:t>Toki (Crested Ibis)</a:t>
            </a:r>
          </a:p>
        </p:txBody>
      </p:sp>
      <p:sp>
        <p:nvSpPr>
          <p:cNvPr id="2" name="Toki (Crested Ibis)">
            <a:extLst>
              <a:ext uri="{FF2B5EF4-FFF2-40B4-BE49-F238E27FC236}">
                <a16:creationId xmlns:a16="http://schemas.microsoft.com/office/drawing/2014/main" id="{8900C97A-0064-22FD-F3B4-C2D10A94E8C6}"/>
              </a:ext>
            </a:extLst>
          </p:cNvPr>
          <p:cNvSpPr txBox="1"/>
          <p:nvPr/>
        </p:nvSpPr>
        <p:spPr>
          <a:xfrm>
            <a:off x="3017721" y="1047618"/>
            <a:ext cx="5294814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defTabSz="914400">
              <a:defRPr sz="4000"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rPr lang="en-US" sz="3600" dirty="0"/>
              <a:t> </a:t>
            </a:r>
            <a:r>
              <a:rPr lang="en-US" sz="32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+mj-lt"/>
              </a:rPr>
              <a:t>The Symbol of  Biodiversity</a:t>
            </a:r>
            <a:endParaRPr sz="3600" b="1" dirty="0">
              <a:solidFill>
                <a:schemeClr val="accent6">
                  <a:lumMod val="40000"/>
                  <a:lumOff val="6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166916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ケーキ, テーブル, 座る, 食品 が含まれている画像自動的に生成された説明" descr="ケーキ, テーブル, 座る, 食品 が含まれている画像自動的に生成された説明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45"/>
          <a:stretch>
            <a:fillRect/>
          </a:stretch>
        </p:blipFill>
        <p:spPr>
          <a:xfrm>
            <a:off x="5684" y="32692"/>
            <a:ext cx="4509918" cy="3200638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草, 屋外, 山, 滑走路 が含まれている画像自動的に生成された説明" descr="草, 屋外, 山, 滑走路 が含まれている画像自動的に生成された説明"/>
          <p:cNvPicPr>
            <a:picLocks noChangeAspect="1"/>
          </p:cNvPicPr>
          <p:nvPr/>
        </p:nvPicPr>
        <p:blipFill>
          <a:blip r:embed="rId4"/>
          <a:srcRect l="3570" r="9977"/>
          <a:stretch>
            <a:fillRect/>
          </a:stretch>
        </p:blipFill>
        <p:spPr>
          <a:xfrm>
            <a:off x="4719513" y="37693"/>
            <a:ext cx="4385551" cy="3384052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image.png" descr="image.png"/>
          <p:cNvPicPr>
            <a:picLocks noChangeAspect="1"/>
          </p:cNvPicPr>
          <p:nvPr/>
        </p:nvPicPr>
        <p:blipFill>
          <a:blip r:embed="rId5"/>
          <a:srcRect t="9238" r="5863"/>
          <a:stretch>
            <a:fillRect/>
          </a:stretch>
        </p:blipFill>
        <p:spPr>
          <a:xfrm>
            <a:off x="4577408" y="3796825"/>
            <a:ext cx="4538120" cy="3039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99" name="image.jpeg" descr="image.jpeg"/>
          <p:cNvPicPr>
            <a:picLocks noChangeAspect="1"/>
          </p:cNvPicPr>
          <p:nvPr/>
        </p:nvPicPr>
        <p:blipFill>
          <a:blip r:embed="rId6"/>
          <a:srcRect l="19943" t="2560" r="5058"/>
          <a:stretch>
            <a:fillRect/>
          </a:stretch>
        </p:blipFill>
        <p:spPr>
          <a:xfrm>
            <a:off x="-4848" y="3480100"/>
            <a:ext cx="4537076" cy="3368623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4191" y="6579438"/>
            <a:ext cx="168510" cy="22851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spcBef>
                <a:spcPts val="600"/>
              </a:spcBef>
              <a:defRPr sz="1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101" name="Oyster shells used for the rice fields"/>
          <p:cNvSpPr txBox="1"/>
          <p:nvPr/>
        </p:nvSpPr>
        <p:spPr>
          <a:xfrm>
            <a:off x="89530" y="5333"/>
            <a:ext cx="2424919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defTabSz="914400">
              <a:defRPr sz="2200">
                <a:solidFill>
                  <a:srgbClr val="FFFFFF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dirty="0">
                <a:latin typeface="+mj-lt"/>
              </a:rPr>
              <a:t>Oyster shells used for the rice fields</a:t>
            </a:r>
          </a:p>
        </p:txBody>
      </p:sp>
      <p:sp>
        <p:nvSpPr>
          <p:cNvPr id="102" name="Aquaculture on Lake Kamo"/>
          <p:cNvSpPr txBox="1"/>
          <p:nvPr/>
        </p:nvSpPr>
        <p:spPr>
          <a:xfrm>
            <a:off x="89530" y="6025440"/>
            <a:ext cx="1928569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200">
                <a:solidFill>
                  <a:srgbClr val="FFFFFF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lang="en-US" dirty="0">
                <a:latin typeface="+mj-lt"/>
              </a:rPr>
              <a:t>Oyster farming</a:t>
            </a:r>
          </a:p>
          <a:p>
            <a:pPr>
              <a:defRPr sz="2200">
                <a:solidFill>
                  <a:srgbClr val="FFFFFF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lang="en-US" dirty="0">
                <a:latin typeface="+mj-lt"/>
              </a:rPr>
              <a:t>in </a:t>
            </a:r>
            <a:r>
              <a:rPr lang="en-US" dirty="0" err="1">
                <a:latin typeface="+mj-lt"/>
              </a:rPr>
              <a:t>Kamo</a:t>
            </a:r>
            <a:r>
              <a:rPr lang="en-US" dirty="0">
                <a:latin typeface="+mj-lt"/>
              </a:rPr>
              <a:t> Lake</a:t>
            </a:r>
            <a:br>
              <a:rPr dirty="0"/>
            </a:br>
            <a:endParaRPr dirty="0"/>
          </a:p>
        </p:txBody>
      </p:sp>
      <p:pic>
        <p:nvPicPr>
          <p:cNvPr id="103" name="image.png" descr="image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2275" y="2382837"/>
            <a:ext cx="3359150" cy="23288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「朱鷺と暮らす郷づくり認証制度」の画像検索結果" descr="「朱鷺と暮らす郷づくり認証制度」の画像検索結果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658"/>
          <a:stretch>
            <a:fillRect/>
          </a:stretch>
        </p:blipFill>
        <p:spPr>
          <a:xfrm>
            <a:off x="8170885" y="512586"/>
            <a:ext cx="731816" cy="698500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Symbiotic Habitat Design…"/>
          <p:cNvSpPr txBox="1"/>
          <p:nvPr/>
        </p:nvSpPr>
        <p:spPr>
          <a:xfrm>
            <a:off x="5052694" y="12700"/>
            <a:ext cx="3947162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r">
              <a:defRPr sz="2200">
                <a:solidFill>
                  <a:srgbClr val="FFFFFF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lang="en-US" dirty="0" err="1">
                <a:latin typeface="+mj-lt"/>
              </a:rPr>
              <a:t>Biodiversicy</a:t>
            </a:r>
            <a:endParaRPr dirty="0">
              <a:latin typeface="+mj-lt"/>
            </a:endParaRPr>
          </a:p>
        </p:txBody>
      </p:sp>
      <p:sp>
        <p:nvSpPr>
          <p:cNvPr id="106" name="Sado Aida…"/>
          <p:cNvSpPr txBox="1"/>
          <p:nvPr/>
        </p:nvSpPr>
        <p:spPr>
          <a:xfrm>
            <a:off x="5832157" y="3906428"/>
            <a:ext cx="3167699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r" defTabSz="914400">
              <a:defRPr sz="2200">
                <a:solidFill>
                  <a:srgbClr val="FFFFFF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lang="en-US" dirty="0">
                <a:latin typeface="+mj-lt"/>
              </a:rPr>
              <a:t>Eco friendly</a:t>
            </a:r>
            <a:endParaRPr dirty="0">
              <a:latin typeface="+mj-lt"/>
            </a:endParaRPr>
          </a:p>
          <a:p>
            <a:pPr algn="r" defTabSz="914400">
              <a:defRPr sz="2200">
                <a:solidFill>
                  <a:srgbClr val="FFFFFF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dirty="0">
                <a:latin typeface="+mj-lt"/>
              </a:rPr>
              <a:t>Farming</a:t>
            </a:r>
          </a:p>
        </p:txBody>
      </p:sp>
      <p:sp>
        <p:nvSpPr>
          <p:cNvPr id="107" name="Shape"/>
          <p:cNvSpPr/>
          <p:nvPr/>
        </p:nvSpPr>
        <p:spPr>
          <a:xfrm>
            <a:off x="3627239" y="2317524"/>
            <a:ext cx="1996751" cy="743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706" extrusionOk="0">
                <a:moveTo>
                  <a:pt x="0" y="20706"/>
                </a:moveTo>
                <a:cubicBezTo>
                  <a:pt x="0" y="10147"/>
                  <a:pt x="4103" y="1280"/>
                  <a:pt x="9523" y="125"/>
                </a:cubicBezTo>
                <a:cubicBezTo>
                  <a:pt x="14305" y="-894"/>
                  <a:pt x="18849" y="4397"/>
                  <a:pt x="20627" y="13053"/>
                </a:cubicBezTo>
                <a:lnTo>
                  <a:pt x="21600" y="13053"/>
                </a:lnTo>
                <a:lnTo>
                  <a:pt x="20236" y="20706"/>
                </a:lnTo>
                <a:lnTo>
                  <a:pt x="17006" y="13053"/>
                </a:lnTo>
                <a:lnTo>
                  <a:pt x="17876" y="13053"/>
                </a:lnTo>
                <a:cubicBezTo>
                  <a:pt x="16145" y="8008"/>
                  <a:pt x="12878" y="5257"/>
                  <a:pt x="9562" y="6051"/>
                </a:cubicBezTo>
                <a:cubicBezTo>
                  <a:pt x="5400" y="7047"/>
                  <a:pt x="2297" y="13307"/>
                  <a:pt x="2297" y="20706"/>
                </a:cubicBezTo>
                <a:lnTo>
                  <a:pt x="0" y="20706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Times New Roman"/>
              </a:defRPr>
            </a:pPr>
            <a:endParaRPr dirty="0"/>
          </a:p>
        </p:txBody>
      </p:sp>
      <p:sp>
        <p:nvSpPr>
          <p:cNvPr id="108" name="Shape"/>
          <p:cNvSpPr/>
          <p:nvPr/>
        </p:nvSpPr>
        <p:spPr>
          <a:xfrm rot="10800000">
            <a:off x="3635521" y="4208462"/>
            <a:ext cx="1941367" cy="7556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50" extrusionOk="0">
                <a:moveTo>
                  <a:pt x="0" y="20650"/>
                </a:moveTo>
                <a:cubicBezTo>
                  <a:pt x="0" y="10163"/>
                  <a:pt x="4041" y="1341"/>
                  <a:pt x="9397" y="138"/>
                </a:cubicBezTo>
                <a:cubicBezTo>
                  <a:pt x="14236" y="-950"/>
                  <a:pt x="18834" y="4508"/>
                  <a:pt x="20550" y="13376"/>
                </a:cubicBezTo>
                <a:lnTo>
                  <a:pt x="21600" y="13376"/>
                </a:lnTo>
                <a:lnTo>
                  <a:pt x="20030" y="20650"/>
                </a:lnTo>
                <a:lnTo>
                  <a:pt x="16796" y="13376"/>
                </a:lnTo>
                <a:lnTo>
                  <a:pt x="17760" y="13376"/>
                </a:lnTo>
                <a:cubicBezTo>
                  <a:pt x="16090" y="8086"/>
                  <a:pt x="12783" y="5179"/>
                  <a:pt x="9432" y="6055"/>
                </a:cubicBezTo>
                <a:cubicBezTo>
                  <a:pt x="5396" y="7110"/>
                  <a:pt x="2402" y="13325"/>
                  <a:pt x="2402" y="20650"/>
                </a:cubicBezTo>
                <a:lnTo>
                  <a:pt x="0" y="2065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Times New Roman"/>
              </a:defRPr>
            </a:pPr>
            <a:endParaRPr/>
          </a:p>
        </p:txBody>
      </p:sp>
      <p:sp>
        <p:nvSpPr>
          <p:cNvPr id="109" name="Local agricultural lifecycle and Sake brewing"/>
          <p:cNvSpPr txBox="1"/>
          <p:nvPr/>
        </p:nvSpPr>
        <p:spPr>
          <a:xfrm>
            <a:off x="1949664" y="3118961"/>
            <a:ext cx="5384372" cy="1077218"/>
          </a:xfrm>
          <a:prstGeom prst="rect">
            <a:avLst/>
          </a:prstGeom>
          <a:solidFill>
            <a:schemeClr val="accent3">
              <a:lumMod val="60000"/>
              <a:lumOff val="40000"/>
              <a:alpha val="7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200" b="1">
                <a:solidFill>
                  <a:srgbClr val="FFFFFF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rPr dirty="0">
                <a:latin typeface="+mj-lt"/>
              </a:rPr>
              <a:t>Local </a:t>
            </a:r>
            <a:r>
              <a:rPr lang="en-US" dirty="0">
                <a:latin typeface="+mj-lt"/>
              </a:rPr>
              <a:t>A</a:t>
            </a:r>
            <a:r>
              <a:rPr dirty="0">
                <a:latin typeface="+mj-lt"/>
              </a:rPr>
              <a:t>gricultural </a:t>
            </a: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 Circulation</a:t>
            </a:r>
            <a:endParaRPr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77122344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 advAuto="0"/>
      <p:bldP spid="108" grpId="0" animBg="1" advAuto="0"/>
      <p:bldP spid="109" grpId="0" animBg="1" advAuto="0"/>
    </p:bld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テーマ">
      <a:majorFont>
        <a:latin typeface="Times New Roman"/>
        <a:ea typeface="Times New Roman"/>
        <a:cs typeface="Times New Roman"/>
      </a:majorFont>
      <a:minorFont>
        <a:latin typeface="Helvetica"/>
        <a:ea typeface="Helvetica"/>
        <a:cs typeface="Helvetica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4926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4926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 テーマ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テーマ">
      <a:majorFont>
        <a:latin typeface="Times New Roman"/>
        <a:ea typeface="Times New Roman"/>
        <a:cs typeface="Times New Roman"/>
      </a:majorFont>
      <a:minorFont>
        <a:latin typeface="Helvetica"/>
        <a:ea typeface="Helvetica"/>
        <a:cs typeface="Helvetica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4926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4926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16311</TotalTime>
  <Words>1014</Words>
  <Application>Microsoft Office PowerPoint</Application>
  <PresentationFormat>画面に合わせる (4:3)</PresentationFormat>
  <Paragraphs>249</Paragraphs>
  <Slides>31</Slides>
  <Notes>29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31</vt:i4>
      </vt:variant>
    </vt:vector>
  </HeadingPairs>
  <TitlesOfParts>
    <vt:vector size="43" baseType="lpstr">
      <vt:lpstr>Baskerville</vt:lpstr>
      <vt:lpstr>HG正楷書体-PRO</vt:lpstr>
      <vt:lpstr>HG平成明朝体W9</vt:lpstr>
      <vt:lpstr>ＭＳ Ｐゴシック</vt:lpstr>
      <vt:lpstr>游明朝</vt:lpstr>
      <vt:lpstr>Arial</vt:lpstr>
      <vt:lpstr>Calibri</vt:lpstr>
      <vt:lpstr>Century</vt:lpstr>
      <vt:lpstr>Constantia</vt:lpstr>
      <vt:lpstr>Helvetica</vt:lpstr>
      <vt:lpstr>Times New Roman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【Compare the Fermentation process of Wine and Sake】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Rumiko Obata</dc:creator>
  <cp:lastModifiedBy>留美子 尾畑</cp:lastModifiedBy>
  <cp:revision>30</cp:revision>
  <dcterms:modified xsi:type="dcterms:W3CDTF">2023-09-18T01:15:39Z</dcterms:modified>
</cp:coreProperties>
</file>