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256" r:id="rId5"/>
    <p:sldId id="259" r:id="rId6"/>
    <p:sldId id="1498" r:id="rId7"/>
    <p:sldId id="273" r:id="rId8"/>
    <p:sldId id="1305" r:id="rId9"/>
    <p:sldId id="1500" r:id="rId10"/>
    <p:sldId id="1280" r:id="rId11"/>
    <p:sldId id="1496" r:id="rId12"/>
    <p:sldId id="1490" r:id="rId13"/>
    <p:sldId id="1348" r:id="rId14"/>
    <p:sldId id="1499" r:id="rId15"/>
    <p:sldId id="283" r:id="rId16"/>
    <p:sldId id="1501" r:id="rId1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9381" autoAdjust="0"/>
  </p:normalViewPr>
  <p:slideViewPr>
    <p:cSldViewPr snapToGrid="0">
      <p:cViewPr varScale="1">
        <p:scale>
          <a:sx n="119" d="100"/>
          <a:sy n="119" d="100"/>
        </p:scale>
        <p:origin x="1810" y="75"/>
      </p:cViewPr>
      <p:guideLst/>
    </p:cSldViewPr>
  </p:slideViewPr>
  <p:notesTextViewPr>
    <p:cViewPr>
      <p:scale>
        <a:sx n="1" d="1"/>
        <a:sy n="1" d="1"/>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59A23A5-09F1-4B77-B842-D53CED06D94A}" type="datetimeFigureOut">
              <a:rPr lang="en-US" smtClean="0"/>
              <a:t>8/8/2024</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1286C73-5274-42ED-A900-027DCAC25C47}" type="slidenum">
              <a:rPr lang="en-US" smtClean="0"/>
              <a:t>‹#›</a:t>
            </a:fld>
            <a:endParaRPr lang="en-US" dirty="0"/>
          </a:p>
        </p:txBody>
      </p:sp>
    </p:spTree>
    <p:extLst>
      <p:ext uri="{BB962C8B-B14F-4D97-AF65-F5344CB8AC3E}">
        <p14:creationId xmlns:p14="http://schemas.microsoft.com/office/powerpoint/2010/main" val="71962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09EBBD-704F-43F3-9FEA-9D54E8ED5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0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09EBBD-704F-43F3-9FEA-9D54E8ED5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27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09EBBD-704F-43F3-9FEA-9D54E8ED5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9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Constellation + Chateau St Michelle + TWE are owned by private equity.</a:t>
            </a:r>
          </a:p>
          <a:p>
            <a:r>
              <a:rPr lang="en-US" dirty="0"/>
              <a:t>Oneill purchased Fitvine</a:t>
            </a:r>
          </a:p>
          <a:p>
            <a:r>
              <a:rPr lang="en-US" dirty="0"/>
              <a:t>Jackson Family is family owned by the wife of Jess Jackson- only 1 SKU</a:t>
            </a:r>
          </a:p>
          <a:p>
            <a:r>
              <a:rPr lang="en-US" dirty="0"/>
              <a:t>Osmosis is sourced from Family vineyards!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09EBBD-704F-43F3-9FEA-9D54E8ED5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5529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7127B-B156-CD19-9D5D-CC468B943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F7F52-C442-C19D-A6BF-9FCAFA2EE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E29A3-E99C-27F5-5732-81895A8F2012}"/>
              </a:ext>
            </a:extLst>
          </p:cNvPr>
          <p:cNvSpPr>
            <a:spLocks noGrp="1"/>
          </p:cNvSpPr>
          <p:nvPr>
            <p:ph type="body" idx="1"/>
          </p:nvPr>
        </p:nvSpPr>
        <p:spPr/>
        <p:txBody>
          <a:bodyPr/>
          <a:lstStyle/>
          <a:p>
            <a:pPr marL="0" marR="0">
              <a:spcBef>
                <a:spcPts val="0"/>
              </a:spcBef>
              <a:spcAft>
                <a:spcPts val="0"/>
              </a:spcAft>
            </a:pPr>
            <a:r>
              <a:rPr lang="en-US" sz="1800" b="1" u="sng" dirty="0">
                <a:solidFill>
                  <a:srgbClr val="000000"/>
                </a:solidFill>
                <a:effectLst/>
                <a:latin typeface="Times New Roman" panose="02020603050405020304" pitchFamily="18" charset="0"/>
                <a:ea typeface="Calibri" panose="020F0502020204030204" pitchFamily="34" charset="0"/>
              </a:rPr>
              <a:t>Osmosis Reviews</a:t>
            </a:r>
            <a:br>
              <a:rPr lang="en-US" sz="1800" b="1" u="sng" dirty="0">
                <a:solidFill>
                  <a:srgbClr val="000000"/>
                </a:solidFill>
                <a:effectLst/>
                <a:latin typeface="Times New Roman" panose="02020603050405020304" pitchFamily="18" charset="0"/>
                <a:ea typeface="Calibri" panose="020F0502020204030204" pitchFamily="34" charset="0"/>
              </a:rPr>
            </a:br>
            <a:r>
              <a:rPr lang="en-US" sz="1800" dirty="0">
                <a:solidFill>
                  <a:srgbClr val="000000"/>
                </a:solidFill>
                <a:effectLst/>
                <a:latin typeface="Times New Roman" panose="02020603050405020304" pitchFamily="18" charset="0"/>
                <a:ea typeface="Calibri" panose="020F0502020204030204" pitchFamily="34" charset="0"/>
              </a:rPr>
              <a:t>Eric Hemer, MW/MS tasted the Osmosis Red and Rosé:  His Notes Below</a:t>
            </a:r>
            <a:endParaRPr lang="en-US" sz="1800" dirty="0">
              <a:effectLst/>
              <a:latin typeface="Calibri" panose="020F0502020204030204" pitchFamily="34" charset="0"/>
              <a:ea typeface="Calibri" panose="020F0502020204030204" pitchFamily="34" charset="0"/>
            </a:endParaRPr>
          </a:p>
          <a:p>
            <a:pPr marL="0" marR="0">
              <a:lnSpc>
                <a:spcPts val="1295"/>
              </a:lnSpc>
              <a:spcAft>
                <a:spcPts val="790"/>
              </a:spcAft>
            </a:pPr>
            <a:r>
              <a:rPr lang="en-US" sz="1800" b="1" dirty="0">
                <a:solidFill>
                  <a:srgbClr val="000000"/>
                </a:solidFill>
                <a:effectLst/>
                <a:latin typeface="Calibri" panose="020F0502020204030204" pitchFamily="34" charset="0"/>
                <a:ea typeface="Calibri" panose="020F0502020204030204" pitchFamily="34" charset="0"/>
              </a:rPr>
              <a:t>De-LIGHT-ful ROSÉ 2022 – Zero sugar, 9% ABV, 85 calories</a:t>
            </a:r>
            <a:br>
              <a:rPr lang="en-US" sz="1800" dirty="0">
                <a:solidFill>
                  <a:srgbClr val="000000"/>
                </a:solidFill>
                <a:effectLst/>
                <a:latin typeface="Calibri" panose="020F0502020204030204" pitchFamily="34" charset="0"/>
                <a:ea typeface="Calibri" panose="020F0502020204030204" pitchFamily="34" charset="0"/>
              </a:rPr>
            </a:br>
            <a:r>
              <a:rPr lang="en-US" sz="1800" dirty="0">
                <a:solidFill>
                  <a:srgbClr val="000000"/>
                </a:solidFill>
                <a:effectLst/>
                <a:latin typeface="Calibri" panose="020F0502020204030204" pitchFamily="34" charset="0"/>
                <a:ea typeface="Calibri" panose="020F0502020204030204" pitchFamily="34" charset="0"/>
              </a:rPr>
              <a:t>“Medium watermelon pink color; clean and fresh on nose, notes of ripe summer fruits, peach, raspberry, watermelon, light, herbaceous note. Dry, medium-bodied, similar fruit profile on palate, tart, tangy, crisp acidity, balanced alcohol, a touch of chalky minerality, long, clean finish. </a:t>
            </a:r>
            <a:r>
              <a:rPr lang="en-US" sz="1800" b="1" dirty="0">
                <a:solidFill>
                  <a:srgbClr val="000000"/>
                </a:solidFill>
                <a:effectLst/>
                <a:latin typeface="Calibri" panose="020F0502020204030204" pitchFamily="34" charset="0"/>
                <a:ea typeface="Calibri" panose="020F0502020204030204" pitchFamily="34" charset="0"/>
              </a:rPr>
              <a:t>Very well-made and satisfying. I don’t miss the extra 3-4% alcohol.”</a:t>
            </a:r>
            <a:endParaRPr lang="en-US" sz="1800" b="1" dirty="0">
              <a:effectLst/>
              <a:latin typeface="Calibri" panose="020F0502020204030204" pitchFamily="34" charset="0"/>
              <a:ea typeface="Calibri" panose="020F0502020204030204" pitchFamily="34" charset="0"/>
            </a:endParaRPr>
          </a:p>
          <a:p>
            <a:pPr marL="0" marR="0">
              <a:lnSpc>
                <a:spcPts val="1295"/>
              </a:lnSpc>
              <a:spcAft>
                <a:spcPts val="790"/>
              </a:spcAft>
            </a:pPr>
            <a:r>
              <a:rPr lang="en-US" sz="1800" b="1" dirty="0">
                <a:solidFill>
                  <a:srgbClr val="000000"/>
                </a:solidFill>
                <a:effectLst/>
                <a:latin typeface="Calibri" panose="020F0502020204030204" pitchFamily="34" charset="0"/>
                <a:ea typeface="Calibri" panose="020F0502020204030204" pitchFamily="34" charset="0"/>
              </a:rPr>
              <a:t>De-LIGHT-ful RED BLEND 2021 – Zero sugar, 10% ABV, 90 calories</a:t>
            </a:r>
            <a:br>
              <a:rPr lang="en-US" sz="1800" dirty="0">
                <a:solidFill>
                  <a:srgbClr val="000000"/>
                </a:solidFill>
                <a:effectLst/>
                <a:latin typeface="Calibri" panose="020F0502020204030204" pitchFamily="34" charset="0"/>
                <a:ea typeface="Calibri" panose="020F0502020204030204" pitchFamily="34" charset="0"/>
              </a:rPr>
            </a:br>
            <a:r>
              <a:rPr lang="en-US" sz="1800" dirty="0">
                <a:solidFill>
                  <a:srgbClr val="000000"/>
                </a:solidFill>
                <a:effectLst/>
                <a:latin typeface="Calibri" panose="020F0502020204030204" pitchFamily="34" charset="0"/>
                <a:ea typeface="Calibri" panose="020F0502020204030204" pitchFamily="34" charset="0"/>
              </a:rPr>
              <a:t>“Deep purple, opaque color; pronounced dark fruit on nose, black plum, black cherry, hint of cassis, touch of mocha, new oak indicator; on the palate, medium-plus body, the fruits turn a bit tart and manifests more as red than black fruit; raspberry, cherry, red plum flavors, hint of loamy/chalky earth. Medium tannin and acidity, balanced alcohol, long, clean finish. </a:t>
            </a:r>
            <a:r>
              <a:rPr lang="en-US" sz="1800" b="1" dirty="0">
                <a:solidFill>
                  <a:srgbClr val="C00000"/>
                </a:solidFill>
                <a:effectLst/>
                <a:latin typeface="Calibri" panose="020F0502020204030204" pitchFamily="34" charset="0"/>
                <a:ea typeface="Calibri" panose="020F0502020204030204" pitchFamily="34" charset="0"/>
              </a:rPr>
              <a:t>Again, very good, satisfying, don’t miss the 3-5% ABV.”</a:t>
            </a:r>
          </a:p>
          <a:p>
            <a:endParaRPr lang="en-US" dirty="0"/>
          </a:p>
        </p:txBody>
      </p:sp>
      <p:sp>
        <p:nvSpPr>
          <p:cNvPr id="4" name="Slide Number Placeholder 3">
            <a:extLst>
              <a:ext uri="{FF2B5EF4-FFF2-40B4-BE49-F238E27FC236}">
                <a16:creationId xmlns:a16="http://schemas.microsoft.com/office/drawing/2014/main" id="{2B2AF608-C404-D9A5-F66C-8B9B4F521DDE}"/>
              </a:ext>
            </a:extLst>
          </p:cNvPr>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81286C73-5274-42ED-A900-027DCAC25C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47114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90977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Tramonte order placed: 8/12</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2 packs of single wide case cards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2 triple wide case cards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 pack of sell sheets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2 packs of shelf talkers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10 XL shirts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4 speakers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5 water bottles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09EBBD-704F-43F3-9FEA-9D54E8ED5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10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62519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265102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2217882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1"/>
        <p:cNvGrpSpPr/>
        <p:nvPr/>
      </p:nvGrpSpPr>
      <p:grpSpPr>
        <a:xfrm>
          <a:off x="0" y="0"/>
          <a:ext cx="0" cy="0"/>
          <a:chOff x="0" y="0"/>
          <a:chExt cx="0" cy="0"/>
        </a:xfrm>
      </p:grpSpPr>
    </p:spTree>
    <p:extLst>
      <p:ext uri="{BB962C8B-B14F-4D97-AF65-F5344CB8AC3E}">
        <p14:creationId xmlns:p14="http://schemas.microsoft.com/office/powerpoint/2010/main" val="1463325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1"/>
        <p:cNvGrpSpPr/>
        <p:nvPr/>
      </p:nvGrpSpPr>
      <p:grpSpPr>
        <a:xfrm>
          <a:off x="0" y="0"/>
          <a:ext cx="0" cy="0"/>
          <a:chOff x="0" y="0"/>
          <a:chExt cx="0" cy="0"/>
        </a:xfrm>
      </p:grpSpPr>
    </p:spTree>
    <p:extLst>
      <p:ext uri="{BB962C8B-B14F-4D97-AF65-F5344CB8AC3E}">
        <p14:creationId xmlns:p14="http://schemas.microsoft.com/office/powerpoint/2010/main" val="80886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3028950" y="6356351"/>
            <a:ext cx="3086100" cy="365125"/>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628650" y="6356351"/>
            <a:ext cx="2057400" cy="36512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t>8/8/2024</a:t>
            </a:fld>
            <a:endParaRPr lang="en-US" dirty="0"/>
          </a:p>
        </p:txBody>
      </p:sp>
      <p:sp>
        <p:nvSpPr>
          <p:cNvPr id="5" name="Holder 5"/>
          <p:cNvSpPr>
            <a:spLocks noGrp="1"/>
          </p:cNvSpPr>
          <p:nvPr>
            <p:ph type="sldNum" sz="quarter" idx="7"/>
          </p:nvPr>
        </p:nvSpPr>
        <p:spPr>
          <a:xfrm>
            <a:off x="6457950" y="6356351"/>
            <a:ext cx="2057400" cy="36512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8972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318281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207121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103555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7894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4019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371848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43254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AE229A-2476-436D-824C-A0061A28B193}" type="datetimeFigureOut">
              <a:rPr lang="en-US" smtClean="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816CCE-51AE-4C26-8D98-642119FDA9CC}" type="slidenum">
              <a:rPr lang="en-US" smtClean="0"/>
              <a:t>‹#›</a:t>
            </a:fld>
            <a:endParaRPr lang="en-US" dirty="0"/>
          </a:p>
        </p:txBody>
      </p:sp>
    </p:spTree>
    <p:extLst>
      <p:ext uri="{BB962C8B-B14F-4D97-AF65-F5344CB8AC3E}">
        <p14:creationId xmlns:p14="http://schemas.microsoft.com/office/powerpoint/2010/main" val="146246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E229A-2476-436D-824C-A0061A28B193}" type="datetimeFigureOut">
              <a:rPr lang="en-US" smtClean="0"/>
              <a:t>8/8/2024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16CCE-51AE-4C26-8D98-642119FDA9CC}" type="slidenum">
              <a:rPr lang="en-US" smtClean="0"/>
              <a:t>‹#›</a:t>
            </a:fld>
            <a:endParaRPr lang="en-US" dirty="0"/>
          </a:p>
        </p:txBody>
      </p:sp>
      <p:pic>
        <p:nvPicPr>
          <p:cNvPr id="7" name="Picture 2">
            <a:extLst>
              <a:ext uri="{FF2B5EF4-FFF2-40B4-BE49-F238E27FC236}">
                <a16:creationId xmlns:a16="http://schemas.microsoft.com/office/drawing/2014/main" id="{73FB929A-87A4-A166-8E1C-0C4BAA057B8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04654" y="96142"/>
            <a:ext cx="977800" cy="317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9CCB7DC-E7E5-E4F7-38A5-6702E520CF82}"/>
              </a:ext>
            </a:extLst>
          </p:cNvPr>
          <p:cNvPicPr>
            <a:picLocks noChangeAspect="1"/>
          </p:cNvPicPr>
          <p:nvPr userDrawn="1"/>
        </p:nvPicPr>
        <p:blipFill rotWithShape="1">
          <a:blip r:embed="rId17">
            <a:alphaModFix amt="70000"/>
          </a:blip>
          <a:srcRect l="2286" r="2509" b="23594"/>
          <a:stretch/>
        </p:blipFill>
        <p:spPr>
          <a:xfrm>
            <a:off x="298580" y="96142"/>
            <a:ext cx="8845420" cy="2262768"/>
          </a:xfrm>
          <a:prstGeom prst="rect">
            <a:avLst/>
          </a:prstGeom>
        </p:spPr>
      </p:pic>
      <p:sp>
        <p:nvSpPr>
          <p:cNvPr id="9" name="Rectangle 8">
            <a:extLst>
              <a:ext uri="{FF2B5EF4-FFF2-40B4-BE49-F238E27FC236}">
                <a16:creationId xmlns:a16="http://schemas.microsoft.com/office/drawing/2014/main" id="{F42EB19B-4962-8A56-383D-8BBE5A1C5277}"/>
              </a:ext>
            </a:extLst>
          </p:cNvPr>
          <p:cNvSpPr/>
          <p:nvPr userDrawn="1"/>
        </p:nvSpPr>
        <p:spPr>
          <a:xfrm>
            <a:off x="2099388" y="1020922"/>
            <a:ext cx="5271796" cy="15108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67A9A45-EECB-C1A6-DD7A-5881E6969329}"/>
              </a:ext>
            </a:extLst>
          </p:cNvPr>
          <p:cNvSpPr/>
          <p:nvPr userDrawn="1"/>
        </p:nvSpPr>
        <p:spPr>
          <a:xfrm>
            <a:off x="1688841" y="839755"/>
            <a:ext cx="513183" cy="3918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ACB8CE7-74DC-E49A-0031-BA87D8DFC769}"/>
              </a:ext>
            </a:extLst>
          </p:cNvPr>
          <p:cNvPicPr>
            <a:picLocks noChangeAspect="1"/>
          </p:cNvPicPr>
          <p:nvPr userDrawn="1"/>
        </p:nvPicPr>
        <p:blipFill rotWithShape="1">
          <a:blip r:embed="rId17">
            <a:alphaModFix amt="20000"/>
          </a:blip>
          <a:srcRect l="2286" r="77190" b="23594"/>
          <a:stretch/>
        </p:blipFill>
        <p:spPr>
          <a:xfrm>
            <a:off x="6385423" y="3657600"/>
            <a:ext cx="2697032" cy="3200400"/>
          </a:xfrm>
          <a:prstGeom prst="rect">
            <a:avLst/>
          </a:prstGeom>
        </p:spPr>
      </p:pic>
      <p:sp>
        <p:nvSpPr>
          <p:cNvPr id="12" name="Oval 11">
            <a:extLst>
              <a:ext uri="{FF2B5EF4-FFF2-40B4-BE49-F238E27FC236}">
                <a16:creationId xmlns:a16="http://schemas.microsoft.com/office/drawing/2014/main" id="{C41D2BBC-A5B0-B6D2-23A0-E1081AF3BE70}"/>
              </a:ext>
            </a:extLst>
          </p:cNvPr>
          <p:cNvSpPr/>
          <p:nvPr userDrawn="1"/>
        </p:nvSpPr>
        <p:spPr>
          <a:xfrm>
            <a:off x="8412714" y="4711959"/>
            <a:ext cx="513183" cy="54584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39488D8-17F7-8AE4-C976-D40CEFDD90A3}"/>
              </a:ext>
            </a:extLst>
          </p:cNvPr>
          <p:cNvPicPr>
            <a:picLocks noChangeAspect="1"/>
          </p:cNvPicPr>
          <p:nvPr userDrawn="1"/>
        </p:nvPicPr>
        <p:blipFill rotWithShape="1">
          <a:blip r:embed="rId17">
            <a:alphaModFix amt="20000"/>
          </a:blip>
          <a:srcRect l="2286" r="77190" b="23594"/>
          <a:stretch/>
        </p:blipFill>
        <p:spPr>
          <a:xfrm rot="16200000">
            <a:off x="450883" y="3930520"/>
            <a:ext cx="2697032" cy="3200400"/>
          </a:xfrm>
          <a:prstGeom prst="rect">
            <a:avLst/>
          </a:prstGeom>
        </p:spPr>
      </p:pic>
      <p:sp>
        <p:nvSpPr>
          <p:cNvPr id="14" name="Oval 13">
            <a:extLst>
              <a:ext uri="{FF2B5EF4-FFF2-40B4-BE49-F238E27FC236}">
                <a16:creationId xmlns:a16="http://schemas.microsoft.com/office/drawing/2014/main" id="{2698DFA3-6099-7AC6-3EFF-6CF9A4D8F467}"/>
              </a:ext>
            </a:extLst>
          </p:cNvPr>
          <p:cNvSpPr/>
          <p:nvPr userDrawn="1"/>
        </p:nvSpPr>
        <p:spPr>
          <a:xfrm rot="16200000">
            <a:off x="1194075" y="4303744"/>
            <a:ext cx="606490" cy="54584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3505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1" r:id="rId12"/>
    <p:sldLayoutId id="2147483712" r:id="rId13"/>
    <p:sldLayoutId id="21474837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14.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5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microsoft.com/office/2007/relationships/hdphoto" Target="../media/hdphoto11.wdp"/><Relationship Id="rId12"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54.png"/><Relationship Id="rId5" Type="http://schemas.microsoft.com/office/2007/relationships/hdphoto" Target="../media/hdphoto10.wdp"/><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27.png"/><Relationship Id="rId1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nodelsol.com/thewineries/osmosis" TargetMode="Externa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3" Type="http://schemas.openxmlformats.org/officeDocument/2006/relationships/image" Target="../media/image44.png"/><Relationship Id="rId18" Type="http://schemas.microsoft.com/office/2007/relationships/hdphoto" Target="../media/hdphoto6.wdp"/><Relationship Id="rId26" Type="http://schemas.openxmlformats.org/officeDocument/2006/relationships/image" Target="../media/image53.png"/><Relationship Id="rId3" Type="http://schemas.openxmlformats.org/officeDocument/2006/relationships/image" Target="../media/image37.jpeg"/><Relationship Id="rId21" Type="http://schemas.microsoft.com/office/2007/relationships/hdphoto" Target="../media/hdphoto7.wdp"/><Relationship Id="rId34" Type="http://schemas.openxmlformats.org/officeDocument/2006/relationships/image" Target="../media/image34.png"/><Relationship Id="rId7" Type="http://schemas.microsoft.com/office/2007/relationships/hdphoto" Target="../media/hdphoto5.wdp"/><Relationship Id="rId12" Type="http://schemas.openxmlformats.org/officeDocument/2006/relationships/image" Target="../media/image43.png"/><Relationship Id="rId17" Type="http://schemas.openxmlformats.org/officeDocument/2006/relationships/image" Target="../media/image47.png"/><Relationship Id="rId25" Type="http://schemas.openxmlformats.org/officeDocument/2006/relationships/image" Target="../media/image52.png"/><Relationship Id="rId33"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46.png"/><Relationship Id="rId20" Type="http://schemas.openxmlformats.org/officeDocument/2006/relationships/image" Target="../media/image49.png"/><Relationship Id="rId29"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2.png"/><Relationship Id="rId24" Type="http://schemas.openxmlformats.org/officeDocument/2006/relationships/image" Target="../media/image51.png"/><Relationship Id="rId32" Type="http://schemas.openxmlformats.org/officeDocument/2006/relationships/image" Target="../media/image36.png"/><Relationship Id="rId5" Type="http://schemas.microsoft.com/office/2007/relationships/hdphoto" Target="../media/hdphoto4.wdp"/><Relationship Id="rId15" Type="http://schemas.openxmlformats.org/officeDocument/2006/relationships/image" Target="../media/image45.jpeg"/><Relationship Id="rId23" Type="http://schemas.microsoft.com/office/2007/relationships/hdphoto" Target="../media/hdphoto8.wdp"/><Relationship Id="rId28" Type="http://schemas.openxmlformats.org/officeDocument/2006/relationships/image" Target="../media/image55.png"/><Relationship Id="rId10" Type="http://schemas.openxmlformats.org/officeDocument/2006/relationships/image" Target="../media/image41.png"/><Relationship Id="rId19" Type="http://schemas.openxmlformats.org/officeDocument/2006/relationships/image" Target="../media/image48.png"/><Relationship Id="rId31" Type="http://schemas.openxmlformats.org/officeDocument/2006/relationships/image" Target="../media/image6.png"/><Relationship Id="rId4" Type="http://schemas.openxmlformats.org/officeDocument/2006/relationships/image" Target="../media/image38.png"/><Relationship Id="rId9" Type="http://schemas.openxmlformats.org/officeDocument/2006/relationships/image" Target="../media/image5.emf"/><Relationship Id="rId14" Type="http://schemas.openxmlformats.org/officeDocument/2006/relationships/image" Target="../media/image3.png"/><Relationship Id="rId22" Type="http://schemas.openxmlformats.org/officeDocument/2006/relationships/image" Target="../media/image50.png"/><Relationship Id="rId27" Type="http://schemas.openxmlformats.org/officeDocument/2006/relationships/image" Target="../media/image54.png"/><Relationship Id="rId30" Type="http://schemas.microsoft.com/office/2007/relationships/hdphoto" Target="../media/hdphoto9.wdp"/><Relationship Id="rId35" Type="http://schemas.microsoft.com/office/2007/relationships/hdphoto" Target="../media/hdphoto3.wdp"/><Relationship Id="rId8"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6E52-7B8C-4437-A85B-B14C53A39DD5}"/>
              </a:ext>
            </a:extLst>
          </p:cNvPr>
          <p:cNvSpPr>
            <a:spLocks noGrp="1"/>
          </p:cNvSpPr>
          <p:nvPr>
            <p:ph type="ctrTitle"/>
          </p:nvPr>
        </p:nvSpPr>
        <p:spPr>
          <a:xfrm>
            <a:off x="281276" y="2751388"/>
            <a:ext cx="4660945" cy="1790700"/>
          </a:xfrm>
          <a:ln>
            <a:noFill/>
          </a:ln>
        </p:spPr>
        <p:txBody>
          <a:bodyPr anchor="ctr" anchorCtr="0">
            <a:normAutofit/>
          </a:bodyPr>
          <a:lstStyle/>
          <a:p>
            <a:r>
              <a:rPr lang="en-US" sz="3600" dirty="0"/>
              <a:t>From Your Trusted Source!</a:t>
            </a:r>
            <a:endParaRPr lang="en-US" sz="6600" dirty="0"/>
          </a:p>
        </p:txBody>
      </p:sp>
      <p:pic>
        <p:nvPicPr>
          <p:cNvPr id="14" name="Picture 13" descr="A bottle of wine&#10;&#10;Description automatically generated with medium confidence">
            <a:extLst>
              <a:ext uri="{FF2B5EF4-FFF2-40B4-BE49-F238E27FC236}">
                <a16:creationId xmlns:a16="http://schemas.microsoft.com/office/drawing/2014/main" id="{5958A7BB-ACB7-4B28-93A4-3A68A87E2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768" y="2410434"/>
            <a:ext cx="1280160" cy="4263308"/>
          </a:xfrm>
          <a:prstGeom prst="rect">
            <a:avLst/>
          </a:prstGeom>
        </p:spPr>
      </p:pic>
      <p:pic>
        <p:nvPicPr>
          <p:cNvPr id="5" name="Picture 4" descr="A bottle of pink nail polish&#10;&#10;Description automatically generated with low confidence">
            <a:extLst>
              <a:ext uri="{FF2B5EF4-FFF2-40B4-BE49-F238E27FC236}">
                <a16:creationId xmlns:a16="http://schemas.microsoft.com/office/drawing/2014/main" id="{EF52EEBE-314C-532F-242A-DADF7EB71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315" y="2352050"/>
            <a:ext cx="1280160" cy="4380082"/>
          </a:xfrm>
          <a:prstGeom prst="rect">
            <a:avLst/>
          </a:prstGeom>
        </p:spPr>
      </p:pic>
      <p:pic>
        <p:nvPicPr>
          <p:cNvPr id="7" name="Picture 6">
            <a:extLst>
              <a:ext uri="{FF2B5EF4-FFF2-40B4-BE49-F238E27FC236}">
                <a16:creationId xmlns:a16="http://schemas.microsoft.com/office/drawing/2014/main" id="{D11D9DFC-5CF5-9ADD-FB86-3F00CB94AB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441" y="1251233"/>
            <a:ext cx="5517531" cy="812993"/>
          </a:xfrm>
          <a:prstGeom prst="rect">
            <a:avLst/>
          </a:prstGeom>
        </p:spPr>
      </p:pic>
      <p:pic>
        <p:nvPicPr>
          <p:cNvPr id="4" name="Picture 3">
            <a:extLst>
              <a:ext uri="{FF2B5EF4-FFF2-40B4-BE49-F238E27FC236}">
                <a16:creationId xmlns:a16="http://schemas.microsoft.com/office/drawing/2014/main" id="{6E5C86CB-CBBE-18C1-3FFD-F33C443D58D1}"/>
              </a:ext>
            </a:extLst>
          </p:cNvPr>
          <p:cNvPicPr>
            <a:picLocks noChangeAspect="1"/>
          </p:cNvPicPr>
          <p:nvPr/>
        </p:nvPicPr>
        <p:blipFill>
          <a:blip r:embed="rId6"/>
          <a:stretch>
            <a:fillRect/>
          </a:stretch>
        </p:blipFill>
        <p:spPr>
          <a:xfrm>
            <a:off x="5104435" y="2410434"/>
            <a:ext cx="1090035" cy="4159030"/>
          </a:xfrm>
          <a:prstGeom prst="rect">
            <a:avLst/>
          </a:prstGeom>
        </p:spPr>
      </p:pic>
      <p:pic>
        <p:nvPicPr>
          <p:cNvPr id="6" name="Picture 5">
            <a:extLst>
              <a:ext uri="{FF2B5EF4-FFF2-40B4-BE49-F238E27FC236}">
                <a16:creationId xmlns:a16="http://schemas.microsoft.com/office/drawing/2014/main" id="{BEFA3B98-18D3-4AB7-A89A-716513365FA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7480" y="4194483"/>
            <a:ext cx="2274203" cy="905470"/>
          </a:xfrm>
          <a:prstGeom prst="rect">
            <a:avLst/>
          </a:prstGeom>
          <a:noFill/>
          <a:ln>
            <a:noFill/>
          </a:ln>
        </p:spPr>
      </p:pic>
    </p:spTree>
    <p:extLst>
      <p:ext uri="{BB962C8B-B14F-4D97-AF65-F5344CB8AC3E}">
        <p14:creationId xmlns:p14="http://schemas.microsoft.com/office/powerpoint/2010/main" val="3136971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2A77DD-5082-AEA6-A756-EAC6A830A3A1}"/>
              </a:ext>
            </a:extLst>
          </p:cNvPr>
          <p:cNvGrpSpPr/>
          <p:nvPr/>
        </p:nvGrpSpPr>
        <p:grpSpPr>
          <a:xfrm>
            <a:off x="0" y="1561445"/>
            <a:ext cx="9144000" cy="5070715"/>
            <a:chOff x="0" y="857251"/>
            <a:chExt cx="9144000" cy="5070715"/>
          </a:xfrm>
        </p:grpSpPr>
        <p:pic>
          <p:nvPicPr>
            <p:cNvPr id="4" name="Picture 3">
              <a:extLst>
                <a:ext uri="{FF2B5EF4-FFF2-40B4-BE49-F238E27FC236}">
                  <a16:creationId xmlns:a16="http://schemas.microsoft.com/office/drawing/2014/main" id="{FFE75C93-54B0-51E7-26A0-CF855F161DC7}"/>
                </a:ext>
              </a:extLst>
            </p:cNvPr>
            <p:cNvPicPr>
              <a:picLocks noChangeAspect="1"/>
            </p:cNvPicPr>
            <p:nvPr/>
          </p:nvPicPr>
          <p:blipFill>
            <a:blip r:embed="rId2"/>
            <a:stretch>
              <a:fillRect/>
            </a:stretch>
          </p:blipFill>
          <p:spPr>
            <a:xfrm>
              <a:off x="0" y="857251"/>
              <a:ext cx="9144000" cy="5070715"/>
            </a:xfrm>
            <a:prstGeom prst="rect">
              <a:avLst/>
            </a:prstGeom>
          </p:spPr>
        </p:pic>
        <p:pic>
          <p:nvPicPr>
            <p:cNvPr id="3" name="Picture 2">
              <a:extLst>
                <a:ext uri="{FF2B5EF4-FFF2-40B4-BE49-F238E27FC236}">
                  <a16:creationId xmlns:a16="http://schemas.microsoft.com/office/drawing/2014/main" id="{BA01494F-F8FE-9027-58DB-038D82E5B1BE}"/>
                </a:ext>
              </a:extLst>
            </p:cNvPr>
            <p:cNvPicPr>
              <a:picLocks noChangeAspect="1"/>
            </p:cNvPicPr>
            <p:nvPr/>
          </p:nvPicPr>
          <p:blipFill>
            <a:blip r:embed="rId3"/>
            <a:stretch>
              <a:fillRect/>
            </a:stretch>
          </p:blipFill>
          <p:spPr>
            <a:xfrm>
              <a:off x="2097080" y="1080247"/>
              <a:ext cx="348103" cy="1280957"/>
            </a:xfrm>
            <a:prstGeom prst="rect">
              <a:avLst/>
            </a:prstGeom>
          </p:spPr>
        </p:pic>
      </p:grpSp>
      <p:pic>
        <p:nvPicPr>
          <p:cNvPr id="6" name="Picture 5">
            <a:extLst>
              <a:ext uri="{FF2B5EF4-FFF2-40B4-BE49-F238E27FC236}">
                <a16:creationId xmlns:a16="http://schemas.microsoft.com/office/drawing/2014/main" id="{F505AF90-8467-4B54-824E-4F9B12EB2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99" y="250669"/>
            <a:ext cx="3651999" cy="538112"/>
          </a:xfrm>
          <a:prstGeom prst="rect">
            <a:avLst/>
          </a:prstGeom>
        </p:spPr>
      </p:pic>
    </p:spTree>
    <p:extLst>
      <p:ext uri="{BB962C8B-B14F-4D97-AF65-F5344CB8AC3E}">
        <p14:creationId xmlns:p14="http://schemas.microsoft.com/office/powerpoint/2010/main" val="222333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C877D503-41C6-B815-E5CD-B9185258A5B3}"/>
              </a:ext>
            </a:extLst>
          </p:cNvPr>
          <p:cNvPicPr/>
          <p:nvPr/>
        </p:nvPicPr>
        <p:blipFill>
          <a:blip r:embed="rId2" cstate="print"/>
          <a:stretch>
            <a:fillRect/>
          </a:stretch>
        </p:blipFill>
        <p:spPr>
          <a:xfrm>
            <a:off x="931527" y="1398366"/>
            <a:ext cx="7246046" cy="5304303"/>
          </a:xfrm>
          <a:prstGeom prst="rect">
            <a:avLst/>
          </a:prstGeom>
        </p:spPr>
      </p:pic>
      <p:pic>
        <p:nvPicPr>
          <p:cNvPr id="6" name="Picture 5">
            <a:extLst>
              <a:ext uri="{FF2B5EF4-FFF2-40B4-BE49-F238E27FC236}">
                <a16:creationId xmlns:a16="http://schemas.microsoft.com/office/drawing/2014/main" id="{0630A583-5874-894D-32E6-A9080E953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9" y="250669"/>
            <a:ext cx="3651999" cy="538112"/>
          </a:xfrm>
          <a:prstGeom prst="rect">
            <a:avLst/>
          </a:prstGeom>
        </p:spPr>
      </p:pic>
    </p:spTree>
    <p:extLst>
      <p:ext uri="{BB962C8B-B14F-4D97-AF65-F5344CB8AC3E}">
        <p14:creationId xmlns:p14="http://schemas.microsoft.com/office/powerpoint/2010/main" val="343327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566B5CE5-860E-4507-94C6-ABD75CAF019A}"/>
              </a:ext>
            </a:extLst>
          </p:cNvPr>
          <p:cNvPicPr>
            <a:picLocks noChangeAspect="1"/>
          </p:cNvPicPr>
          <p:nvPr/>
        </p:nvPicPr>
        <p:blipFill>
          <a:blip r:embed="rId3"/>
          <a:stretch>
            <a:fillRect/>
          </a:stretch>
        </p:blipFill>
        <p:spPr>
          <a:xfrm>
            <a:off x="206443" y="2388969"/>
            <a:ext cx="1547381" cy="3585398"/>
          </a:xfrm>
          <a:prstGeom prst="rect">
            <a:avLst/>
          </a:prstGeom>
        </p:spPr>
      </p:pic>
      <p:pic>
        <p:nvPicPr>
          <p:cNvPr id="13" name="Picture 12">
            <a:extLst>
              <a:ext uri="{FF2B5EF4-FFF2-40B4-BE49-F238E27FC236}">
                <a16:creationId xmlns:a16="http://schemas.microsoft.com/office/drawing/2014/main" id="{C01DA7F2-B3E0-4757-AAA7-C7E5D2207D4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917" b="98190" l="9922" r="96867">
                        <a14:foregroundMark x1="53525" y1="4792" x2="49086" y2="7668"/>
                        <a14:foregroundMark x1="54830" y1="5005" x2="42037" y2="7135"/>
                        <a14:foregroundMark x1="49086" y1="7135" x2="45953" y2="6816"/>
                        <a14:foregroundMark x1="32637" y1="4792" x2="73107" y2="7348"/>
                        <a14:foregroundMark x1="73107" y1="7348" x2="75196" y2="19489"/>
                        <a14:foregroundMark x1="29504" y1="5538" x2="39687" y2="18530"/>
                        <a14:foregroundMark x1="39687" y1="18530" x2="39687" y2="18530"/>
                        <a14:foregroundMark x1="22454" y1="87114" x2="74674" y2="93397"/>
                        <a14:foregroundMark x1="74674" y1="93397" x2="78851" y2="85836"/>
                        <a14:foregroundMark x1="56658" y1="4047" x2="76501" y2="12567"/>
                        <a14:foregroundMark x1="31854" y1="7348" x2="69452" y2="12247"/>
                        <a14:foregroundMark x1="25065" y1="94143" x2="57180" y2="98190"/>
                        <a14:foregroundMark x1="57180" y1="98190" x2="77023" y2="94888"/>
                        <a14:foregroundMark x1="59269" y1="2982" x2="46475" y2="1917"/>
                        <a14:foregroundMark x1="65535" y1="3514" x2="71279" y2="10437"/>
                        <a14:foregroundMark x1="69452" y1="2982" x2="33943" y2="2023"/>
                        <a14:foregroundMark x1="33943" y1="2023" x2="33943" y2="2130"/>
                        <a14:foregroundMark x1="90601" y1="25453" x2="96867" y2="82854"/>
                        <a14:foregroundMark x1="96867" y1="82854" x2="91123" y2="89457"/>
                      </a14:backgroundRemoval>
                    </a14:imgEffect>
                  </a14:imgLayer>
                </a14:imgProps>
              </a:ext>
            </a:extLst>
          </a:blip>
          <a:stretch>
            <a:fillRect/>
          </a:stretch>
        </p:blipFill>
        <p:spPr>
          <a:xfrm>
            <a:off x="7330773" y="2834629"/>
            <a:ext cx="673169" cy="1650405"/>
          </a:xfrm>
          <a:prstGeom prst="rect">
            <a:avLst/>
          </a:prstGeom>
        </p:spPr>
      </p:pic>
      <p:pic>
        <p:nvPicPr>
          <p:cNvPr id="18" name="Picture 17">
            <a:extLst>
              <a:ext uri="{FF2B5EF4-FFF2-40B4-BE49-F238E27FC236}">
                <a16:creationId xmlns:a16="http://schemas.microsoft.com/office/drawing/2014/main" id="{C2DE6DA6-2A81-4982-B6D2-41B27D1CA46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6006" b="87819" l="4073" r="96141">
                        <a14:foregroundMark x1="25938" y1="17564" x2="8039" y2="31020"/>
                        <a14:foregroundMark x1="8039" y1="31020" x2="84673" y2="81303"/>
                        <a14:foregroundMark x1="84673" y1="81303" x2="91854" y2="63314"/>
                        <a14:foregroundMark x1="91854" y1="63314" x2="23580" y2="16006"/>
                        <a14:foregroundMark x1="4180" y1="35552" x2="20043" y2="37394"/>
                        <a14:foregroundMark x1="82315" y1="87960" x2="76956" y2="70397"/>
                        <a14:foregroundMark x1="96141" y1="57649" x2="76635" y2="64023"/>
                      </a14:backgroundRemoval>
                    </a14:imgEffect>
                  </a14:imgLayer>
                </a14:imgProps>
              </a:ext>
            </a:extLst>
          </a:blip>
          <a:srcRect l="-1" t="10708" r="-1728" b="7940"/>
          <a:stretch/>
        </p:blipFill>
        <p:spPr>
          <a:xfrm>
            <a:off x="5514426" y="4669290"/>
            <a:ext cx="2489516" cy="1362220"/>
          </a:xfrm>
          <a:prstGeom prst="parallelogram">
            <a:avLst>
              <a:gd name="adj" fmla="val 0"/>
            </a:avLst>
          </a:prstGeom>
        </p:spPr>
      </p:pic>
      <p:pic>
        <p:nvPicPr>
          <p:cNvPr id="25" name="Picture 24">
            <a:extLst>
              <a:ext uri="{FF2B5EF4-FFF2-40B4-BE49-F238E27FC236}">
                <a16:creationId xmlns:a16="http://schemas.microsoft.com/office/drawing/2014/main" id="{232F0E03-C6C4-4F9B-8822-E8212887B602}"/>
              </a:ext>
            </a:extLst>
          </p:cNvPr>
          <p:cNvPicPr>
            <a:picLocks noChangeAspect="1"/>
          </p:cNvPicPr>
          <p:nvPr/>
        </p:nvPicPr>
        <p:blipFill>
          <a:blip r:embed="rId8"/>
          <a:stretch>
            <a:fillRect/>
          </a:stretch>
        </p:blipFill>
        <p:spPr>
          <a:xfrm>
            <a:off x="1570263" y="2235621"/>
            <a:ext cx="813055" cy="609266"/>
          </a:xfrm>
          <a:prstGeom prst="rect">
            <a:avLst/>
          </a:prstGeom>
        </p:spPr>
      </p:pic>
      <p:pic>
        <p:nvPicPr>
          <p:cNvPr id="28" name="Picture 27">
            <a:extLst>
              <a:ext uri="{FF2B5EF4-FFF2-40B4-BE49-F238E27FC236}">
                <a16:creationId xmlns:a16="http://schemas.microsoft.com/office/drawing/2014/main" id="{DE52979B-D207-4075-AB40-A85357BBB548}"/>
              </a:ext>
            </a:extLst>
          </p:cNvPr>
          <p:cNvPicPr>
            <a:picLocks noChangeAspect="1"/>
          </p:cNvPicPr>
          <p:nvPr/>
        </p:nvPicPr>
        <p:blipFill>
          <a:blip r:embed="rId9"/>
          <a:stretch>
            <a:fillRect/>
          </a:stretch>
        </p:blipFill>
        <p:spPr>
          <a:xfrm>
            <a:off x="2819257" y="1942969"/>
            <a:ext cx="958907" cy="1510731"/>
          </a:xfrm>
          <a:prstGeom prst="rect">
            <a:avLst/>
          </a:prstGeom>
        </p:spPr>
      </p:pic>
      <p:pic>
        <p:nvPicPr>
          <p:cNvPr id="31" name="Picture 30">
            <a:extLst>
              <a:ext uri="{FF2B5EF4-FFF2-40B4-BE49-F238E27FC236}">
                <a16:creationId xmlns:a16="http://schemas.microsoft.com/office/drawing/2014/main" id="{3508ABA2-745F-42B8-ACB4-39ED50685A85}"/>
              </a:ext>
            </a:extLst>
          </p:cNvPr>
          <p:cNvPicPr>
            <a:picLocks noChangeAspect="1"/>
          </p:cNvPicPr>
          <p:nvPr/>
        </p:nvPicPr>
        <p:blipFill>
          <a:blip r:embed="rId10"/>
          <a:stretch>
            <a:fillRect/>
          </a:stretch>
        </p:blipFill>
        <p:spPr>
          <a:xfrm>
            <a:off x="1688806" y="3461686"/>
            <a:ext cx="1905533" cy="2504695"/>
          </a:xfrm>
          <a:prstGeom prst="rect">
            <a:avLst/>
          </a:prstGeom>
        </p:spPr>
      </p:pic>
      <p:pic>
        <p:nvPicPr>
          <p:cNvPr id="38" name="Picture 37">
            <a:extLst>
              <a:ext uri="{FF2B5EF4-FFF2-40B4-BE49-F238E27FC236}">
                <a16:creationId xmlns:a16="http://schemas.microsoft.com/office/drawing/2014/main" id="{FCB7810F-E431-44DC-9DCA-8DA9413C18C3}"/>
              </a:ext>
            </a:extLst>
          </p:cNvPr>
          <p:cNvPicPr>
            <a:picLocks noChangeAspect="1"/>
          </p:cNvPicPr>
          <p:nvPr/>
        </p:nvPicPr>
        <p:blipFill>
          <a:blip r:embed="rId11"/>
          <a:stretch>
            <a:fillRect/>
          </a:stretch>
        </p:blipFill>
        <p:spPr>
          <a:xfrm>
            <a:off x="4136518" y="2707116"/>
            <a:ext cx="1169915" cy="3328489"/>
          </a:xfrm>
          <a:prstGeom prst="rect">
            <a:avLst/>
          </a:prstGeom>
        </p:spPr>
      </p:pic>
      <p:sp>
        <p:nvSpPr>
          <p:cNvPr id="39" name="TextBox 38">
            <a:extLst>
              <a:ext uri="{FF2B5EF4-FFF2-40B4-BE49-F238E27FC236}">
                <a16:creationId xmlns:a16="http://schemas.microsoft.com/office/drawing/2014/main" id="{4A876D19-3E0C-4C79-8F12-1EE5C2627E3A}"/>
              </a:ext>
            </a:extLst>
          </p:cNvPr>
          <p:cNvSpPr txBox="1"/>
          <p:nvPr/>
        </p:nvSpPr>
        <p:spPr>
          <a:xfrm>
            <a:off x="1572184" y="2857061"/>
            <a:ext cx="145522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Shelf talkers</a:t>
            </a:r>
          </a:p>
        </p:txBody>
      </p:sp>
      <p:sp>
        <p:nvSpPr>
          <p:cNvPr id="59" name="TextBox 58">
            <a:extLst>
              <a:ext uri="{FF2B5EF4-FFF2-40B4-BE49-F238E27FC236}">
                <a16:creationId xmlns:a16="http://schemas.microsoft.com/office/drawing/2014/main" id="{53C99A61-FA09-4E27-BAB8-ADB23DFFEE2E}"/>
              </a:ext>
            </a:extLst>
          </p:cNvPr>
          <p:cNvSpPr txBox="1"/>
          <p:nvPr/>
        </p:nvSpPr>
        <p:spPr>
          <a:xfrm>
            <a:off x="530779" y="2111970"/>
            <a:ext cx="145522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Racks</a:t>
            </a:r>
          </a:p>
        </p:txBody>
      </p:sp>
      <p:sp>
        <p:nvSpPr>
          <p:cNvPr id="60" name="TextBox 59">
            <a:extLst>
              <a:ext uri="{FF2B5EF4-FFF2-40B4-BE49-F238E27FC236}">
                <a16:creationId xmlns:a16="http://schemas.microsoft.com/office/drawing/2014/main" id="{5F84BE00-E712-47E9-802E-2D33AEA581EE}"/>
              </a:ext>
            </a:extLst>
          </p:cNvPr>
          <p:cNvSpPr txBox="1"/>
          <p:nvPr/>
        </p:nvSpPr>
        <p:spPr>
          <a:xfrm>
            <a:off x="3752774" y="2388969"/>
            <a:ext cx="8485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Case cards</a:t>
            </a:r>
          </a:p>
        </p:txBody>
      </p:sp>
      <p:sp>
        <p:nvSpPr>
          <p:cNvPr id="67" name="TextBox 66">
            <a:extLst>
              <a:ext uri="{FF2B5EF4-FFF2-40B4-BE49-F238E27FC236}">
                <a16:creationId xmlns:a16="http://schemas.microsoft.com/office/drawing/2014/main" id="{11245DE8-C40A-4570-BB4A-6AAB2EAE0D6F}"/>
              </a:ext>
            </a:extLst>
          </p:cNvPr>
          <p:cNvSpPr txBox="1"/>
          <p:nvPr/>
        </p:nvSpPr>
        <p:spPr>
          <a:xfrm>
            <a:off x="7018529" y="4632172"/>
            <a:ext cx="12976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Water bottles</a:t>
            </a:r>
          </a:p>
        </p:txBody>
      </p:sp>
      <p:sp>
        <p:nvSpPr>
          <p:cNvPr id="68" name="TextBox 67">
            <a:extLst>
              <a:ext uri="{FF2B5EF4-FFF2-40B4-BE49-F238E27FC236}">
                <a16:creationId xmlns:a16="http://schemas.microsoft.com/office/drawing/2014/main" id="{A3E09687-0CEB-4DBF-9C94-9B4CA7AB27DD}"/>
              </a:ext>
            </a:extLst>
          </p:cNvPr>
          <p:cNvSpPr txBox="1"/>
          <p:nvPr/>
        </p:nvSpPr>
        <p:spPr>
          <a:xfrm>
            <a:off x="5641928" y="5601905"/>
            <a:ext cx="12976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Yoga Mat</a:t>
            </a:r>
          </a:p>
        </p:txBody>
      </p:sp>
      <p:pic>
        <p:nvPicPr>
          <p:cNvPr id="2" name="Picture 1">
            <a:extLst>
              <a:ext uri="{FF2B5EF4-FFF2-40B4-BE49-F238E27FC236}">
                <a16:creationId xmlns:a16="http://schemas.microsoft.com/office/drawing/2014/main" id="{2A9BCA7B-1AB1-CB7E-DCC0-9BB70FACE0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399" y="250669"/>
            <a:ext cx="3651999" cy="538112"/>
          </a:xfrm>
          <a:prstGeom prst="rect">
            <a:avLst/>
          </a:prstGeom>
        </p:spPr>
      </p:pic>
    </p:spTree>
    <p:extLst>
      <p:ext uri="{BB962C8B-B14F-4D97-AF65-F5344CB8AC3E}">
        <p14:creationId xmlns:p14="http://schemas.microsoft.com/office/powerpoint/2010/main" val="217182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96CE6-1FAC-A8BC-61A5-981B862D2880}"/>
              </a:ext>
            </a:extLst>
          </p:cNvPr>
          <p:cNvPicPr>
            <a:picLocks noChangeAspect="1"/>
          </p:cNvPicPr>
          <p:nvPr/>
        </p:nvPicPr>
        <p:blipFill>
          <a:blip r:embed="rId2"/>
          <a:stretch>
            <a:fillRect/>
          </a:stretch>
        </p:blipFill>
        <p:spPr>
          <a:xfrm>
            <a:off x="2042759" y="1385659"/>
            <a:ext cx="5058481" cy="933580"/>
          </a:xfrm>
          <a:prstGeom prst="rect">
            <a:avLst/>
          </a:prstGeom>
        </p:spPr>
      </p:pic>
      <p:pic>
        <p:nvPicPr>
          <p:cNvPr id="5" name="Picture 4">
            <a:extLst>
              <a:ext uri="{FF2B5EF4-FFF2-40B4-BE49-F238E27FC236}">
                <a16:creationId xmlns:a16="http://schemas.microsoft.com/office/drawing/2014/main" id="{BE393828-1228-C4D8-9581-84E199A4FD46}"/>
              </a:ext>
            </a:extLst>
          </p:cNvPr>
          <p:cNvPicPr>
            <a:picLocks noChangeAspect="1"/>
          </p:cNvPicPr>
          <p:nvPr/>
        </p:nvPicPr>
        <p:blipFill>
          <a:blip r:embed="rId3"/>
          <a:stretch>
            <a:fillRect/>
          </a:stretch>
        </p:blipFill>
        <p:spPr>
          <a:xfrm>
            <a:off x="1576482" y="2445535"/>
            <a:ext cx="5696745" cy="3648584"/>
          </a:xfrm>
          <a:prstGeom prst="rect">
            <a:avLst/>
          </a:prstGeom>
        </p:spPr>
      </p:pic>
      <p:pic>
        <p:nvPicPr>
          <p:cNvPr id="6" name="Picture 5">
            <a:extLst>
              <a:ext uri="{FF2B5EF4-FFF2-40B4-BE49-F238E27FC236}">
                <a16:creationId xmlns:a16="http://schemas.microsoft.com/office/drawing/2014/main" id="{6EC595C8-DF9D-FDF7-87C6-321FD3478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99" y="250669"/>
            <a:ext cx="3651999" cy="538112"/>
          </a:xfrm>
          <a:prstGeom prst="rect">
            <a:avLst/>
          </a:prstGeom>
        </p:spPr>
      </p:pic>
    </p:spTree>
    <p:extLst>
      <p:ext uri="{BB962C8B-B14F-4D97-AF65-F5344CB8AC3E}">
        <p14:creationId xmlns:p14="http://schemas.microsoft.com/office/powerpoint/2010/main" val="13499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CA4433-16AD-2242-CD97-FFDB0FCA2AE2}"/>
              </a:ext>
            </a:extLst>
          </p:cNvPr>
          <p:cNvGrpSpPr/>
          <p:nvPr/>
        </p:nvGrpSpPr>
        <p:grpSpPr>
          <a:xfrm>
            <a:off x="2755077" y="1134465"/>
            <a:ext cx="3394924" cy="1489951"/>
            <a:chOff x="-228124" y="1761229"/>
            <a:chExt cx="3394924" cy="1489951"/>
          </a:xfrm>
        </p:grpSpPr>
        <p:pic>
          <p:nvPicPr>
            <p:cNvPr id="6" name="Picture 5">
              <a:extLst>
                <a:ext uri="{FF2B5EF4-FFF2-40B4-BE49-F238E27FC236}">
                  <a16:creationId xmlns:a16="http://schemas.microsoft.com/office/drawing/2014/main" id="{48A1F148-0194-4B59-9D3B-9FB977D4B28C}"/>
                </a:ext>
              </a:extLst>
            </p:cNvPr>
            <p:cNvPicPr>
              <a:picLocks noChangeAspect="1"/>
            </p:cNvPicPr>
            <p:nvPr/>
          </p:nvPicPr>
          <p:blipFill>
            <a:blip r:embed="rId3"/>
            <a:stretch>
              <a:fillRect/>
            </a:stretch>
          </p:blipFill>
          <p:spPr>
            <a:xfrm>
              <a:off x="479293" y="1761229"/>
              <a:ext cx="1988592" cy="429078"/>
            </a:xfrm>
            <a:prstGeom prst="rect">
              <a:avLst/>
            </a:prstGeom>
          </p:spPr>
        </p:pic>
        <p:sp>
          <p:nvSpPr>
            <p:cNvPr id="19" name="TextBox 18">
              <a:extLst>
                <a:ext uri="{FF2B5EF4-FFF2-40B4-BE49-F238E27FC236}">
                  <a16:creationId xmlns:a16="http://schemas.microsoft.com/office/drawing/2014/main" id="{C9C398D1-771B-4F11-8F5E-877DC746380C}"/>
                </a:ext>
              </a:extLst>
            </p:cNvPr>
            <p:cNvSpPr txBox="1"/>
            <p:nvPr/>
          </p:nvSpPr>
          <p:spPr>
            <a:xfrm>
              <a:off x="-228124" y="2235517"/>
              <a:ext cx="3394924"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Calibri Light" panose="020F0302020204030204"/>
                  <a:ea typeface="+mn-ea"/>
                  <a:cs typeface="+mn-cs"/>
                </a:rPr>
                <a:t>As a growing number of people choose to drink ‘less and better’, the universe of low- and no-alcohol beverages is rapidly expanding and improving…Whatever your view, low- and no-alcohol wine seems here to stay</a:t>
              </a:r>
            </a:p>
          </p:txBody>
        </p:sp>
      </p:grpSp>
      <p:grpSp>
        <p:nvGrpSpPr>
          <p:cNvPr id="11" name="Group 10">
            <a:extLst>
              <a:ext uri="{FF2B5EF4-FFF2-40B4-BE49-F238E27FC236}">
                <a16:creationId xmlns:a16="http://schemas.microsoft.com/office/drawing/2014/main" id="{9CE0F55C-DC14-8BD2-61EC-6B32D58A7EAD}"/>
              </a:ext>
            </a:extLst>
          </p:cNvPr>
          <p:cNvGrpSpPr/>
          <p:nvPr/>
        </p:nvGrpSpPr>
        <p:grpSpPr>
          <a:xfrm>
            <a:off x="6483194" y="4717580"/>
            <a:ext cx="2110368" cy="1478915"/>
            <a:chOff x="2434610" y="3668876"/>
            <a:chExt cx="2137390" cy="1478915"/>
          </a:xfrm>
        </p:grpSpPr>
        <p:pic>
          <p:nvPicPr>
            <p:cNvPr id="10" name="Picture 9">
              <a:extLst>
                <a:ext uri="{FF2B5EF4-FFF2-40B4-BE49-F238E27FC236}">
                  <a16:creationId xmlns:a16="http://schemas.microsoft.com/office/drawing/2014/main" id="{4F08BEF8-1493-4244-A0FC-EB6C6723B7DD}"/>
                </a:ext>
              </a:extLst>
            </p:cNvPr>
            <p:cNvPicPr>
              <a:picLocks noChangeAspect="1"/>
            </p:cNvPicPr>
            <p:nvPr/>
          </p:nvPicPr>
          <p:blipFill>
            <a:blip r:embed="rId4"/>
            <a:stretch>
              <a:fillRect/>
            </a:stretch>
          </p:blipFill>
          <p:spPr>
            <a:xfrm>
              <a:off x="2774736" y="3668876"/>
              <a:ext cx="1457137" cy="718822"/>
            </a:xfrm>
            <a:prstGeom prst="rect">
              <a:avLst/>
            </a:prstGeom>
          </p:spPr>
        </p:pic>
        <p:sp>
          <p:nvSpPr>
            <p:cNvPr id="20" name="TextBox 19">
              <a:extLst>
                <a:ext uri="{FF2B5EF4-FFF2-40B4-BE49-F238E27FC236}">
                  <a16:creationId xmlns:a16="http://schemas.microsoft.com/office/drawing/2014/main" id="{D5924F8C-E19E-4D01-8160-D6856D3C16A4}"/>
                </a:ext>
              </a:extLst>
            </p:cNvPr>
            <p:cNvSpPr txBox="1"/>
            <p:nvPr/>
          </p:nvSpPr>
          <p:spPr>
            <a:xfrm>
              <a:off x="2434610" y="4501460"/>
              <a:ext cx="213739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Mindful drinking, along with health and wellness, is a trend that is here to stay.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227104BA-DEB6-EC12-3CCA-E9414E5793C3}"/>
              </a:ext>
            </a:extLst>
          </p:cNvPr>
          <p:cNvGrpSpPr/>
          <p:nvPr/>
        </p:nvGrpSpPr>
        <p:grpSpPr>
          <a:xfrm>
            <a:off x="4842845" y="2779434"/>
            <a:ext cx="4023360" cy="1536672"/>
            <a:chOff x="4713728" y="1883473"/>
            <a:chExt cx="4023360" cy="1536672"/>
          </a:xfrm>
        </p:grpSpPr>
        <p:pic>
          <p:nvPicPr>
            <p:cNvPr id="8" name="Picture 7">
              <a:extLst>
                <a:ext uri="{FF2B5EF4-FFF2-40B4-BE49-F238E27FC236}">
                  <a16:creationId xmlns:a16="http://schemas.microsoft.com/office/drawing/2014/main" id="{9A1D37F3-A392-4E95-B057-C1C6FA358C98}"/>
                </a:ext>
              </a:extLst>
            </p:cNvPr>
            <p:cNvPicPr>
              <a:picLocks noChangeAspect="1"/>
            </p:cNvPicPr>
            <p:nvPr/>
          </p:nvPicPr>
          <p:blipFill>
            <a:blip r:embed="rId5"/>
            <a:stretch>
              <a:fillRect/>
            </a:stretch>
          </p:blipFill>
          <p:spPr>
            <a:xfrm>
              <a:off x="4713728" y="1883473"/>
              <a:ext cx="4023360" cy="704088"/>
            </a:xfrm>
            <a:prstGeom prst="rect">
              <a:avLst/>
            </a:prstGeom>
          </p:spPr>
        </p:pic>
        <p:sp>
          <p:nvSpPr>
            <p:cNvPr id="22" name="TextBox 21">
              <a:extLst>
                <a:ext uri="{FF2B5EF4-FFF2-40B4-BE49-F238E27FC236}">
                  <a16:creationId xmlns:a16="http://schemas.microsoft.com/office/drawing/2014/main" id="{F6B7B8D2-3071-4933-8E05-709410A20F23}"/>
                </a:ext>
              </a:extLst>
            </p:cNvPr>
            <p:cNvSpPr txBox="1"/>
            <p:nvPr/>
          </p:nvSpPr>
          <p:spPr>
            <a:xfrm>
              <a:off x="4811277" y="2589148"/>
              <a:ext cx="3828262"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There’s no need to sacrifice flavor or body when looking for a healthier pour…The “no-and-low” wellness trend is well under way in the wine world, with the market for low- and no-alcohol drinks expected to grow 32%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12" name="Group 11">
            <a:extLst>
              <a:ext uri="{FF2B5EF4-FFF2-40B4-BE49-F238E27FC236}">
                <a16:creationId xmlns:a16="http://schemas.microsoft.com/office/drawing/2014/main" id="{BB3AC753-725F-14FB-0F92-A51C18EBED0F}"/>
              </a:ext>
            </a:extLst>
          </p:cNvPr>
          <p:cNvGrpSpPr/>
          <p:nvPr/>
        </p:nvGrpSpPr>
        <p:grpSpPr>
          <a:xfrm>
            <a:off x="691191" y="2852880"/>
            <a:ext cx="3852610" cy="1472590"/>
            <a:chOff x="5014796" y="4519368"/>
            <a:chExt cx="4023360" cy="1472590"/>
          </a:xfrm>
        </p:grpSpPr>
        <p:pic>
          <p:nvPicPr>
            <p:cNvPr id="13" name="Picture 12">
              <a:extLst>
                <a:ext uri="{FF2B5EF4-FFF2-40B4-BE49-F238E27FC236}">
                  <a16:creationId xmlns:a16="http://schemas.microsoft.com/office/drawing/2014/main" id="{BE24F096-D05B-4AB8-BC50-C5B36FFDDD8F}"/>
                </a:ext>
              </a:extLst>
            </p:cNvPr>
            <p:cNvPicPr>
              <a:picLocks noChangeAspect="1"/>
            </p:cNvPicPr>
            <p:nvPr/>
          </p:nvPicPr>
          <p:blipFill>
            <a:blip r:embed="rId6"/>
            <a:stretch>
              <a:fillRect/>
            </a:stretch>
          </p:blipFill>
          <p:spPr>
            <a:xfrm>
              <a:off x="5014796" y="4519368"/>
              <a:ext cx="4023360" cy="575740"/>
            </a:xfrm>
            <a:prstGeom prst="rect">
              <a:avLst/>
            </a:prstGeom>
          </p:spPr>
        </p:pic>
        <p:sp>
          <p:nvSpPr>
            <p:cNvPr id="24" name="TextBox 23">
              <a:extLst>
                <a:ext uri="{FF2B5EF4-FFF2-40B4-BE49-F238E27FC236}">
                  <a16:creationId xmlns:a16="http://schemas.microsoft.com/office/drawing/2014/main" id="{53FEDF0E-56CE-4932-9016-AE7B65444D2C}"/>
                </a:ext>
              </a:extLst>
            </p:cNvPr>
            <p:cNvSpPr txBox="1"/>
            <p:nvPr/>
          </p:nvSpPr>
          <p:spPr>
            <a:xfrm>
              <a:off x="5579168" y="4976295"/>
              <a:ext cx="3273898"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29% of drinkers are imbibing less to reduce their caloric intake, and a study by Nielsen found that 21- to 34-year-olds in the United States are 40 percent more likely to drink less than older generations."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14" name="Group 13">
            <a:extLst>
              <a:ext uri="{FF2B5EF4-FFF2-40B4-BE49-F238E27FC236}">
                <a16:creationId xmlns:a16="http://schemas.microsoft.com/office/drawing/2014/main" id="{B8A06120-A90A-6384-1260-A2F072D48BB9}"/>
              </a:ext>
            </a:extLst>
          </p:cNvPr>
          <p:cNvGrpSpPr/>
          <p:nvPr/>
        </p:nvGrpSpPr>
        <p:grpSpPr>
          <a:xfrm>
            <a:off x="487562" y="4548580"/>
            <a:ext cx="2743200" cy="1456376"/>
            <a:chOff x="1085329" y="5067514"/>
            <a:chExt cx="3302486" cy="1456376"/>
          </a:xfrm>
        </p:grpSpPr>
        <p:sp>
          <p:nvSpPr>
            <p:cNvPr id="15" name="TextBox 14">
              <a:extLst>
                <a:ext uri="{FF2B5EF4-FFF2-40B4-BE49-F238E27FC236}">
                  <a16:creationId xmlns:a16="http://schemas.microsoft.com/office/drawing/2014/main" id="{B5CE82CC-9605-3D1E-EDA5-698DC18CF0DA}"/>
                </a:ext>
              </a:extLst>
            </p:cNvPr>
            <p:cNvSpPr txBox="1"/>
            <p:nvPr/>
          </p:nvSpPr>
          <p:spPr>
            <a:xfrm>
              <a:off x="1085329" y="5508227"/>
              <a:ext cx="3302486" cy="1015663"/>
            </a:xfrm>
            <a:prstGeom prst="rect">
              <a:avLst/>
            </a:prstGeom>
            <a:noFill/>
          </p:spPr>
          <p:txBody>
            <a:bodyPr wrap="square">
              <a:spAutoFit/>
            </a:bodyPr>
            <a:lstStyle/>
            <a:p>
              <a:pPr algn="ctr" defTabSz="1219170">
                <a:buClr>
                  <a:srgbClr val="000000"/>
                </a:buClr>
                <a:defRPr/>
              </a:pPr>
              <a:r>
                <a:rPr lang="en-US" sz="1200" kern="0" dirty="0">
                  <a:latin typeface="+mj-lt"/>
                  <a:cs typeface="Arial"/>
                  <a:sym typeface="Arial"/>
                </a:rPr>
                <a:t>One thing everyone seems to agree on: No-/lo-alcohol drinks are here to stay. A new generation is awakening to the idea that a good time doesn’t necessarily require a buzz.”</a:t>
              </a:r>
            </a:p>
            <a:p>
              <a:pPr algn="ctr" defTabSz="1219170">
                <a:buClr>
                  <a:srgbClr val="000000"/>
                </a:buClr>
                <a:defRPr/>
              </a:pPr>
              <a:r>
                <a:rPr lang="en-US" sz="1200" kern="0" dirty="0">
                  <a:latin typeface="+mj-lt"/>
                  <a:cs typeface="Arial"/>
                  <a:sym typeface="Arial"/>
                </a:rPr>
                <a:t> </a:t>
              </a:r>
              <a:r>
                <a:rPr lang="en-US" sz="1200" i="1" kern="0" dirty="0">
                  <a:latin typeface="+mj-lt"/>
                  <a:cs typeface="Arial"/>
                  <a:sym typeface="Arial"/>
                </a:rPr>
                <a:t>Beverage Dynamics Alcohol Trends for 2024</a:t>
              </a:r>
              <a:endParaRPr lang="en-US" sz="1200" kern="0" dirty="0">
                <a:latin typeface="+mj-lt"/>
                <a:cs typeface="Arial"/>
                <a:sym typeface="Arial"/>
              </a:endParaRPr>
            </a:p>
          </p:txBody>
        </p:sp>
        <p:pic>
          <p:nvPicPr>
            <p:cNvPr id="5" name="Picture 4">
              <a:extLst>
                <a:ext uri="{FF2B5EF4-FFF2-40B4-BE49-F238E27FC236}">
                  <a16:creationId xmlns:a16="http://schemas.microsoft.com/office/drawing/2014/main" id="{03CC6D7A-8DEC-A7C1-B43C-0C62B99B409D}"/>
                </a:ext>
              </a:extLst>
            </p:cNvPr>
            <p:cNvPicPr>
              <a:picLocks noChangeAspect="1"/>
            </p:cNvPicPr>
            <p:nvPr/>
          </p:nvPicPr>
          <p:blipFill>
            <a:blip r:embed="rId7"/>
            <a:stretch>
              <a:fillRect/>
            </a:stretch>
          </p:blipFill>
          <p:spPr>
            <a:xfrm>
              <a:off x="1274515" y="5067514"/>
              <a:ext cx="2540632" cy="518497"/>
            </a:xfrm>
            <a:prstGeom prst="rect">
              <a:avLst/>
            </a:prstGeom>
          </p:spPr>
        </p:pic>
      </p:grpSp>
      <p:grpSp>
        <p:nvGrpSpPr>
          <p:cNvPr id="23" name="Group 22">
            <a:extLst>
              <a:ext uri="{FF2B5EF4-FFF2-40B4-BE49-F238E27FC236}">
                <a16:creationId xmlns:a16="http://schemas.microsoft.com/office/drawing/2014/main" id="{E1889C11-C557-D988-BDF3-406DB010F733}"/>
              </a:ext>
            </a:extLst>
          </p:cNvPr>
          <p:cNvGrpSpPr/>
          <p:nvPr/>
        </p:nvGrpSpPr>
        <p:grpSpPr>
          <a:xfrm>
            <a:off x="3400506" y="4527054"/>
            <a:ext cx="2743200" cy="1967398"/>
            <a:chOff x="3915049" y="4409691"/>
            <a:chExt cx="2800741" cy="1967398"/>
          </a:xfrm>
        </p:grpSpPr>
        <p:sp>
          <p:nvSpPr>
            <p:cNvPr id="17" name="TextBox 16">
              <a:extLst>
                <a:ext uri="{FF2B5EF4-FFF2-40B4-BE49-F238E27FC236}">
                  <a16:creationId xmlns:a16="http://schemas.microsoft.com/office/drawing/2014/main" id="{CC9A9719-7A38-E3E4-0F6E-6B1C0CEA8223}"/>
                </a:ext>
              </a:extLst>
            </p:cNvPr>
            <p:cNvSpPr txBox="1"/>
            <p:nvPr/>
          </p:nvSpPr>
          <p:spPr>
            <a:xfrm>
              <a:off x="3915049" y="4807429"/>
              <a:ext cx="2800741" cy="1569660"/>
            </a:xfrm>
            <a:prstGeom prst="rect">
              <a:avLst/>
            </a:prstGeom>
            <a:noFill/>
          </p:spPr>
          <p:txBody>
            <a:bodyPr wrap="square">
              <a:spAutoFit/>
            </a:bodyPr>
            <a:lstStyle/>
            <a:p>
              <a:pPr algn="ctr"/>
              <a:r>
                <a:rPr lang="en-US" sz="1200" dirty="0">
                  <a:latin typeface="+mj-lt"/>
                </a:rPr>
                <a:t>No- and low-ABV wine</a:t>
              </a:r>
            </a:p>
            <a:p>
              <a:pPr algn="ctr"/>
              <a:r>
                <a:rPr lang="en-US" sz="1200" dirty="0">
                  <a:latin typeface="+mj-lt"/>
                </a:rPr>
                <a:t>“We’ve seen health, wellness, and balance take center stage over the past few years,” says Angela Slade, Vice President Communications at Opici Wines and Spirits. “Most distinctly over these past months alongside the growing awareness of Sober October and Dry January.” </a:t>
              </a:r>
            </a:p>
          </p:txBody>
        </p:sp>
        <p:pic>
          <p:nvPicPr>
            <p:cNvPr id="21" name="Picture 20">
              <a:extLst>
                <a:ext uri="{FF2B5EF4-FFF2-40B4-BE49-F238E27FC236}">
                  <a16:creationId xmlns:a16="http://schemas.microsoft.com/office/drawing/2014/main" id="{875D8B2B-7969-4078-7542-1F0CE0E3233C}"/>
                </a:ext>
              </a:extLst>
            </p:cNvPr>
            <p:cNvPicPr>
              <a:picLocks noChangeAspect="1"/>
            </p:cNvPicPr>
            <p:nvPr/>
          </p:nvPicPr>
          <p:blipFill>
            <a:blip r:embed="rId8"/>
            <a:stretch>
              <a:fillRect/>
            </a:stretch>
          </p:blipFill>
          <p:spPr>
            <a:xfrm>
              <a:off x="4746447" y="4409691"/>
              <a:ext cx="1133633" cy="381053"/>
            </a:xfrm>
            <a:prstGeom prst="rect">
              <a:avLst/>
            </a:prstGeom>
          </p:spPr>
        </p:pic>
      </p:grpSp>
      <p:sp>
        <p:nvSpPr>
          <p:cNvPr id="25" name="TextBox 24">
            <a:extLst>
              <a:ext uri="{FF2B5EF4-FFF2-40B4-BE49-F238E27FC236}">
                <a16:creationId xmlns:a16="http://schemas.microsoft.com/office/drawing/2014/main" id="{E3966DC9-C01A-7DAD-5291-41521CF6DB9A}"/>
              </a:ext>
            </a:extLst>
          </p:cNvPr>
          <p:cNvSpPr txBox="1"/>
          <p:nvPr/>
        </p:nvSpPr>
        <p:spPr>
          <a:xfrm>
            <a:off x="251554" y="264486"/>
            <a:ext cx="2609427"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In the Press:</a:t>
            </a:r>
          </a:p>
        </p:txBody>
      </p:sp>
    </p:spTree>
    <p:extLst>
      <p:ext uri="{BB962C8B-B14F-4D97-AF65-F5344CB8AC3E}">
        <p14:creationId xmlns:p14="http://schemas.microsoft.com/office/powerpoint/2010/main" val="351339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AE2EE7-42E7-C06A-F25E-F7DD43DBC6E9}"/>
              </a:ext>
            </a:extLst>
          </p:cNvPr>
          <p:cNvSpPr txBox="1"/>
          <p:nvPr/>
        </p:nvSpPr>
        <p:spPr>
          <a:xfrm>
            <a:off x="127322" y="473197"/>
            <a:ext cx="5039697" cy="5570756"/>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mj-lt"/>
              </a:rPr>
              <a:t>Wine's Low- And No-Alcohol Segment Gains Momentum With Younger Drinkers*</a:t>
            </a:r>
          </a:p>
          <a:p>
            <a:endParaRPr lang="en-US" sz="1200" b="1" dirty="0">
              <a:effectLst>
                <a:outerShdw blurRad="38100" dist="38100" dir="2700000" algn="tl">
                  <a:srgbClr val="000000">
                    <a:alpha val="43137"/>
                  </a:srgbClr>
                </a:outerShdw>
              </a:effectLst>
              <a:latin typeface="+mj-lt"/>
            </a:endParaRPr>
          </a:p>
          <a:p>
            <a:endParaRPr lang="en-US" sz="1200" b="1" dirty="0">
              <a:effectLst>
                <a:outerShdw blurRad="38100" dist="38100" dir="2700000" algn="tl">
                  <a:srgbClr val="000000">
                    <a:alpha val="43137"/>
                  </a:srgbClr>
                </a:outerShdw>
              </a:effectLst>
              <a:latin typeface="+mj-lt"/>
            </a:endParaRPr>
          </a:p>
          <a:p>
            <a:endParaRPr lang="en-US" sz="800" b="1" i="1" dirty="0">
              <a:effectLst>
                <a:outerShdw blurRad="38100" dist="38100" dir="2700000" algn="tl">
                  <a:srgbClr val="000000">
                    <a:alpha val="43137"/>
                  </a:srgbClr>
                </a:outerShdw>
              </a:effectLst>
              <a:latin typeface="+mj-lt"/>
            </a:endParaRPr>
          </a:p>
          <a:p>
            <a:r>
              <a:rPr lang="en-US" sz="1600" u="sng" dirty="0">
                <a:latin typeface="+mj-lt"/>
              </a:rPr>
              <a:t>The Facts:</a:t>
            </a:r>
          </a:p>
          <a:p>
            <a:pPr marL="285750" indent="-285750">
              <a:buFont typeface="Arial" panose="020B0604020202020204" pitchFamily="34" charset="0"/>
              <a:buChar char="•"/>
            </a:pPr>
            <a:r>
              <a:rPr lang="en-US" sz="1600" dirty="0">
                <a:latin typeface="+mj-lt"/>
              </a:rPr>
              <a:t>The “better-for-you” segment also registered another double-digit gain last year (2023), as younger American drinkers increasingly opt for health- and wellness-oriented brands. </a:t>
            </a:r>
          </a:p>
          <a:p>
            <a:pPr marL="285750" indent="-285750">
              <a:buFont typeface="Arial" panose="020B0604020202020204" pitchFamily="34" charset="0"/>
              <a:buChar char="•"/>
            </a:pPr>
            <a:r>
              <a:rPr lang="en-US" sz="1600" dirty="0">
                <a:latin typeface="+mj-lt"/>
              </a:rPr>
              <a:t>Table Wine OFF Premise dollars decreased -1.3% to $19.5 billion (319MM Cases) in Nielsen/NIQ 2023, but the “better for you” sector rose +11.4% to $788.5 million </a:t>
            </a:r>
            <a:r>
              <a:rPr lang="en-US" sz="1600" b="1" dirty="0">
                <a:latin typeface="+mj-lt"/>
              </a:rPr>
              <a:t>(3 Million Cases!).</a:t>
            </a:r>
          </a:p>
          <a:p>
            <a:pPr marL="285750" indent="-285750">
              <a:buFont typeface="Arial" panose="020B0604020202020204" pitchFamily="34" charset="0"/>
              <a:buChar char="•"/>
            </a:pPr>
            <a:r>
              <a:rPr lang="en-US" sz="1600" dirty="0">
                <a:latin typeface="+mj-lt"/>
              </a:rPr>
              <a:t>Who is Driving Trend?  Predominately LDA 35-year-olds, and younger groups are increasingly exploring this category.</a:t>
            </a:r>
          </a:p>
          <a:p>
            <a:pPr marL="285750" indent="-285750">
              <a:buFont typeface="Arial" panose="020B0604020202020204" pitchFamily="34" charset="0"/>
              <a:buChar char="•"/>
            </a:pPr>
            <a:r>
              <a:rPr lang="en-US" sz="1600" dirty="0">
                <a:latin typeface="+mj-lt"/>
              </a:rPr>
              <a:t>Established brands entering the category—Kim Crawford, Kendall-Jackson, Meiomi, Duckhorn, Simi and 19 Crimes…</a:t>
            </a:r>
          </a:p>
        </p:txBody>
      </p:sp>
      <p:sp>
        <p:nvSpPr>
          <p:cNvPr id="8" name="Rectangle 1">
            <a:extLst>
              <a:ext uri="{FF2B5EF4-FFF2-40B4-BE49-F238E27FC236}">
                <a16:creationId xmlns:a16="http://schemas.microsoft.com/office/drawing/2014/main" id="{DB212979-0367-9629-5E3D-C129EA8D9207}"/>
              </a:ext>
            </a:extLst>
          </p:cNvPr>
          <p:cNvSpPr>
            <a:spLocks noChangeArrowheads="1"/>
          </p:cNvSpPr>
          <p:nvPr/>
        </p:nvSpPr>
        <p:spPr bwMode="auto">
          <a:xfrm>
            <a:off x="127322" y="6506289"/>
            <a:ext cx="30380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ptos" panose="020B0004020202020204" pitchFamily="34" charset="0"/>
              </a:rPr>
              <a:t>*Source: Shanken IMPACT DATABANK © 2024</a:t>
            </a:r>
            <a:r>
              <a:rPr kumimoji="0" lang="en-US" altLang="en-US" sz="6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F4573C71-4DBB-4D21-A29D-4D65455BD241}"/>
              </a:ext>
            </a:extLst>
          </p:cNvPr>
          <p:cNvGrpSpPr/>
          <p:nvPr/>
        </p:nvGrpSpPr>
        <p:grpSpPr>
          <a:xfrm>
            <a:off x="5440128" y="610037"/>
            <a:ext cx="3383293" cy="5793300"/>
            <a:chOff x="-3466124" y="243150"/>
            <a:chExt cx="2841722" cy="5084847"/>
          </a:xfrm>
        </p:grpSpPr>
        <p:pic>
          <p:nvPicPr>
            <p:cNvPr id="10" name="Picture 9">
              <a:extLst>
                <a:ext uri="{FF2B5EF4-FFF2-40B4-BE49-F238E27FC236}">
                  <a16:creationId xmlns:a16="http://schemas.microsoft.com/office/drawing/2014/main" id="{ACF58C97-7A50-321E-9ABF-E669269B92A5}"/>
                </a:ext>
              </a:extLst>
            </p:cNvPr>
            <p:cNvPicPr>
              <a:picLocks noChangeAspect="1"/>
            </p:cNvPicPr>
            <p:nvPr/>
          </p:nvPicPr>
          <p:blipFill>
            <a:blip r:embed="rId2"/>
            <a:stretch>
              <a:fillRect/>
            </a:stretch>
          </p:blipFill>
          <p:spPr>
            <a:xfrm>
              <a:off x="-3466124" y="243150"/>
              <a:ext cx="2841711" cy="2735460"/>
            </a:xfrm>
            <a:prstGeom prst="rect">
              <a:avLst/>
            </a:prstGeom>
          </p:spPr>
        </p:pic>
        <p:pic>
          <p:nvPicPr>
            <p:cNvPr id="12" name="Picture 11">
              <a:extLst>
                <a:ext uri="{FF2B5EF4-FFF2-40B4-BE49-F238E27FC236}">
                  <a16:creationId xmlns:a16="http://schemas.microsoft.com/office/drawing/2014/main" id="{52C8C9C8-4AA9-1A34-7826-498972086435}"/>
                </a:ext>
              </a:extLst>
            </p:cNvPr>
            <p:cNvPicPr>
              <a:picLocks noChangeAspect="1"/>
            </p:cNvPicPr>
            <p:nvPr/>
          </p:nvPicPr>
          <p:blipFill>
            <a:blip r:embed="rId3"/>
            <a:stretch>
              <a:fillRect/>
            </a:stretch>
          </p:blipFill>
          <p:spPr>
            <a:xfrm>
              <a:off x="-3466113" y="2970032"/>
              <a:ext cx="2841711" cy="2357965"/>
            </a:xfrm>
            <a:prstGeom prst="rect">
              <a:avLst/>
            </a:prstGeom>
          </p:spPr>
        </p:pic>
      </p:grpSp>
    </p:spTree>
    <p:extLst>
      <p:ext uri="{BB962C8B-B14F-4D97-AF65-F5344CB8AC3E}">
        <p14:creationId xmlns:p14="http://schemas.microsoft.com/office/powerpoint/2010/main" val="99596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10D87A-0989-47CC-9164-640571D2580A}"/>
              </a:ext>
            </a:extLst>
          </p:cNvPr>
          <p:cNvSpPr txBox="1"/>
          <p:nvPr/>
        </p:nvSpPr>
        <p:spPr>
          <a:xfrm>
            <a:off x="300030" y="319792"/>
            <a:ext cx="4271970" cy="3812839"/>
          </a:xfrm>
          <a:prstGeom prst="rect">
            <a:avLst/>
          </a:prstGeom>
          <a:noFill/>
        </p:spPr>
        <p:txBody>
          <a:bodyPr wrap="square" rtlCol="0">
            <a:spAutoFit/>
          </a:bodyPr>
          <a:lstStyle/>
          <a:p>
            <a:pPr marL="0" marR="0" lvl="0" indent="0" defTabSz="457200" rtl="0" eaLnBrk="1" fontAlgn="ctr" latinLnBrk="0" hangingPunct="1">
              <a:lnSpc>
                <a:spcPct val="90000"/>
              </a:lnSpc>
              <a:spcBef>
                <a:spcPts val="0"/>
              </a:spcBef>
              <a:spcAft>
                <a:spcPts val="45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rPr>
              <a:t>A Peek Inside the Category!!</a:t>
            </a:r>
          </a:p>
          <a:p>
            <a:pPr marL="0" marR="0" lvl="0" indent="0" defTabSz="457200" rtl="0" eaLnBrk="1" fontAlgn="ctr" latinLnBrk="0" hangingPunct="1">
              <a:lnSpc>
                <a:spcPct val="90000"/>
              </a:lnSpc>
              <a:spcBef>
                <a:spcPts val="0"/>
              </a:spcBef>
              <a:spcAft>
                <a:spcPts val="45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j-lt"/>
              <a:ea typeface="+mn-ea"/>
              <a:cs typeface="+mn-cs"/>
            </a:endParaRPr>
          </a:p>
          <a:p>
            <a:pPr marL="0" marR="0" lvl="0" indent="0" defTabSz="457200" rtl="0" eaLnBrk="1" fontAlgn="ctr" latinLnBrk="0" hangingPunct="1">
              <a:lnSpc>
                <a:spcPct val="90000"/>
              </a:lnSpc>
              <a:spcBef>
                <a:spcPts val="0"/>
              </a:spcBef>
              <a:spcAft>
                <a:spcPts val="4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Headlines:</a:t>
            </a:r>
          </a:p>
          <a:p>
            <a:pPr marL="342900" marR="0" lvl="0" indent="-342900" defTabSz="457200" rtl="0" eaLnBrk="1" fontAlgn="ctr" latinLnBrk="0" hangingPunct="1">
              <a:lnSpc>
                <a:spcPct val="90000"/>
              </a:lnSpc>
              <a:spcBef>
                <a:spcPts val="0"/>
              </a:spcBef>
              <a:spcAft>
                <a:spcPts val="450"/>
              </a:spcAft>
              <a:buClrTx/>
              <a:buSzTx/>
              <a:buFont typeface="+mj-lt"/>
              <a:buAutoNum type="arabicPeriod"/>
              <a:tabLst/>
              <a:defRPr/>
            </a:pPr>
            <a:r>
              <a:rPr lang="en-US" sz="1600" dirty="0">
                <a:solidFill>
                  <a:prstClr val="black"/>
                </a:solidFill>
                <a:latin typeface="+mj-lt"/>
              </a:rPr>
              <a:t>BFY Top Varietals are SB but big growth coming from Rose and Red Blends.</a:t>
            </a:r>
          </a:p>
          <a:p>
            <a:pPr marL="342900" marR="0" lvl="0" indent="-342900" defTabSz="457200" rtl="0" eaLnBrk="1" fontAlgn="ctr" latinLnBrk="0" hangingPunct="1">
              <a:lnSpc>
                <a:spcPct val="90000"/>
              </a:lnSpc>
              <a:spcBef>
                <a:spcPts val="0"/>
              </a:spcBef>
              <a:spcAft>
                <a:spcPts val="450"/>
              </a:spcAft>
              <a:buClrTx/>
              <a:buSzTx/>
              <a:buFont typeface="+mj-lt"/>
              <a:buAutoNum type="arabicPeriod"/>
              <a:tabLst/>
              <a:defRPr/>
            </a:pPr>
            <a:r>
              <a:rPr lang="en-US" sz="1600" dirty="0">
                <a:solidFill>
                  <a:prstClr val="black"/>
                </a:solidFill>
                <a:latin typeface="+mj-lt"/>
              </a:rPr>
              <a:t>Consumers will trade up for BFY with Super Prem being the biggest in $s.  Growth in Super + Ultra prem.</a:t>
            </a:r>
          </a:p>
          <a:p>
            <a:pPr marL="342900" marR="0" lvl="0" indent="-342900" defTabSz="457200" rtl="0" eaLnBrk="1" fontAlgn="ctr" latinLnBrk="0" hangingPunct="1">
              <a:lnSpc>
                <a:spcPct val="90000"/>
              </a:lnSpc>
              <a:spcBef>
                <a:spcPts val="0"/>
              </a:spcBef>
              <a:spcAft>
                <a:spcPts val="450"/>
              </a:spcAft>
              <a:buClrTx/>
              <a:buSzTx/>
              <a:buFont typeface="+mj-lt"/>
              <a:buAutoNum type="arabicPeriod"/>
              <a:tabLst/>
              <a:defRPr/>
            </a:pPr>
            <a:r>
              <a:rPr lang="en-US" sz="1600" dirty="0">
                <a:solidFill>
                  <a:prstClr val="black"/>
                </a:solidFill>
                <a:latin typeface="+mj-lt"/>
              </a:rPr>
              <a:t>In $11-14.99 Top BFY brands are coming from large commercial brands… Osmosis is from FAMILY OWNED, ESTATE FRUIT, SUSTAINABLY FARMED!  Support Patricia Ortiz (Zolo, Tapiz, Wapisa).</a:t>
            </a:r>
          </a:p>
          <a:p>
            <a:pPr marL="342900" marR="0" lvl="0" indent="-342900" defTabSz="457200" rtl="0" eaLnBrk="1" fontAlgn="ctr" latinLnBrk="0" hangingPunct="1">
              <a:lnSpc>
                <a:spcPct val="90000"/>
              </a:lnSpc>
              <a:spcBef>
                <a:spcPts val="0"/>
              </a:spcBef>
              <a:spcAft>
                <a:spcPts val="45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457200" rtl="0" eaLnBrk="1" fontAlgn="ctr" latinLnBrk="0" hangingPunct="1">
              <a:lnSpc>
                <a:spcPct val="90000"/>
              </a:lnSpc>
              <a:spcBef>
                <a:spcPts val="0"/>
              </a:spcBef>
              <a:spcAft>
                <a:spcPts val="45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j-lt"/>
              <a:ea typeface="+mn-ea"/>
              <a:cs typeface="+mn-cs"/>
            </a:endParaRPr>
          </a:p>
        </p:txBody>
      </p:sp>
      <p:sp>
        <p:nvSpPr>
          <p:cNvPr id="11" name="TextBox 10">
            <a:extLst>
              <a:ext uri="{FF2B5EF4-FFF2-40B4-BE49-F238E27FC236}">
                <a16:creationId xmlns:a16="http://schemas.microsoft.com/office/drawing/2014/main" id="{5A0EA165-EA94-46CD-A81A-A5F07AD77AA5}"/>
              </a:ext>
            </a:extLst>
          </p:cNvPr>
          <p:cNvSpPr txBox="1"/>
          <p:nvPr/>
        </p:nvSpPr>
        <p:spPr>
          <a:xfrm>
            <a:off x="65319" y="6558506"/>
            <a:ext cx="4572000" cy="276999"/>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Sourcing: IRI L52 Total MULO ending </a:t>
            </a:r>
            <a:r>
              <a:rPr lang="en-US" sz="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6.30</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Times New Roman" panose="02020603050405020304" pitchFamily="18" charset="0"/>
              </a:rPr>
              <a:t>.24</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FF8DAF9-7BE4-772C-9E05-CA7ADB87D57E}"/>
              </a:ext>
            </a:extLst>
          </p:cNvPr>
          <p:cNvPicPr>
            <a:picLocks noChangeAspect="1"/>
          </p:cNvPicPr>
          <p:nvPr/>
        </p:nvPicPr>
        <p:blipFill>
          <a:blip r:embed="rId3"/>
          <a:stretch>
            <a:fillRect/>
          </a:stretch>
        </p:blipFill>
        <p:spPr>
          <a:xfrm>
            <a:off x="274320" y="3712854"/>
            <a:ext cx="4297680" cy="2727222"/>
          </a:xfrm>
          <a:prstGeom prst="rect">
            <a:avLst/>
          </a:prstGeom>
        </p:spPr>
      </p:pic>
      <p:pic>
        <p:nvPicPr>
          <p:cNvPr id="7" name="Picture 6">
            <a:extLst>
              <a:ext uri="{FF2B5EF4-FFF2-40B4-BE49-F238E27FC236}">
                <a16:creationId xmlns:a16="http://schemas.microsoft.com/office/drawing/2014/main" id="{69365696-5625-66AC-A8D5-F8A80484F9AA}"/>
              </a:ext>
            </a:extLst>
          </p:cNvPr>
          <p:cNvPicPr>
            <a:picLocks noChangeAspect="1"/>
          </p:cNvPicPr>
          <p:nvPr/>
        </p:nvPicPr>
        <p:blipFill>
          <a:blip r:embed="rId4"/>
          <a:stretch>
            <a:fillRect/>
          </a:stretch>
        </p:blipFill>
        <p:spPr>
          <a:xfrm>
            <a:off x="4690071" y="3657206"/>
            <a:ext cx="4297680" cy="2782870"/>
          </a:xfrm>
          <a:prstGeom prst="rect">
            <a:avLst/>
          </a:prstGeom>
        </p:spPr>
      </p:pic>
      <p:sp>
        <p:nvSpPr>
          <p:cNvPr id="4" name="Rectangle 3">
            <a:extLst>
              <a:ext uri="{FF2B5EF4-FFF2-40B4-BE49-F238E27FC236}">
                <a16:creationId xmlns:a16="http://schemas.microsoft.com/office/drawing/2014/main" id="{AFAAFAFB-5FC2-79DD-94D5-26AF2CF30B11}"/>
              </a:ext>
            </a:extLst>
          </p:cNvPr>
          <p:cNvSpPr/>
          <p:nvPr/>
        </p:nvSpPr>
        <p:spPr>
          <a:xfrm>
            <a:off x="7462345" y="0"/>
            <a:ext cx="1643477"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37DCC1B-F521-56FC-3BBD-D23A939A1246}"/>
              </a:ext>
            </a:extLst>
          </p:cNvPr>
          <p:cNvPicPr>
            <a:picLocks noChangeAspect="1"/>
          </p:cNvPicPr>
          <p:nvPr/>
        </p:nvPicPr>
        <p:blipFill>
          <a:blip r:embed="rId5"/>
          <a:stretch>
            <a:fillRect/>
          </a:stretch>
        </p:blipFill>
        <p:spPr>
          <a:xfrm>
            <a:off x="4690071" y="332770"/>
            <a:ext cx="4297680" cy="3208126"/>
          </a:xfrm>
          <a:prstGeom prst="rect">
            <a:avLst/>
          </a:prstGeom>
        </p:spPr>
      </p:pic>
    </p:spTree>
    <p:extLst>
      <p:ext uri="{BB962C8B-B14F-4D97-AF65-F5344CB8AC3E}">
        <p14:creationId xmlns:p14="http://schemas.microsoft.com/office/powerpoint/2010/main" val="161481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91394-112F-C1BB-ADF3-D890698982A8}"/>
              </a:ext>
            </a:extLst>
          </p:cNvPr>
          <p:cNvSpPr txBox="1"/>
          <p:nvPr/>
        </p:nvSpPr>
        <p:spPr>
          <a:xfrm>
            <a:off x="300030" y="319792"/>
            <a:ext cx="4271970" cy="833049"/>
          </a:xfrm>
          <a:prstGeom prst="rect">
            <a:avLst/>
          </a:prstGeom>
          <a:noFill/>
        </p:spPr>
        <p:txBody>
          <a:bodyPr wrap="square" rtlCol="0">
            <a:spAutoFit/>
          </a:bodyPr>
          <a:lstStyle/>
          <a:p>
            <a:pPr marL="0" marR="0" lvl="0" indent="0" defTabSz="457200" rtl="0" eaLnBrk="1" fontAlgn="ctr" latinLnBrk="0" hangingPunct="1">
              <a:lnSpc>
                <a:spcPct val="90000"/>
              </a:lnSpc>
              <a:spcBef>
                <a:spcPts val="0"/>
              </a:spcBef>
              <a:spcAft>
                <a:spcPts val="45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rPr>
              <a:t>Competitive Set $11-14.99:</a:t>
            </a:r>
          </a:p>
          <a:p>
            <a:pPr marL="0" marR="0" lvl="0" indent="0" defTabSz="457200" rtl="0" eaLnBrk="1" fontAlgn="ctr" latinLnBrk="0" hangingPunct="1">
              <a:lnSpc>
                <a:spcPct val="90000"/>
              </a:lnSpc>
              <a:spcBef>
                <a:spcPts val="0"/>
              </a:spcBef>
              <a:spcAft>
                <a:spcPts val="45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457200" rtl="0" eaLnBrk="1" fontAlgn="ctr" latinLnBrk="0" hangingPunct="1">
              <a:lnSpc>
                <a:spcPct val="90000"/>
              </a:lnSpc>
              <a:spcBef>
                <a:spcPts val="0"/>
              </a:spcBef>
              <a:spcAft>
                <a:spcPts val="45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j-lt"/>
              <a:ea typeface="+mn-ea"/>
              <a:cs typeface="+mn-cs"/>
            </a:endParaRPr>
          </a:p>
        </p:txBody>
      </p:sp>
      <p:pic>
        <p:nvPicPr>
          <p:cNvPr id="4" name="Picture 3">
            <a:extLst>
              <a:ext uri="{FF2B5EF4-FFF2-40B4-BE49-F238E27FC236}">
                <a16:creationId xmlns:a16="http://schemas.microsoft.com/office/drawing/2014/main" id="{A5050BA9-077D-24E3-9561-CF3FB5F914F1}"/>
              </a:ext>
            </a:extLst>
          </p:cNvPr>
          <p:cNvPicPr>
            <a:picLocks noChangeAspect="1"/>
          </p:cNvPicPr>
          <p:nvPr/>
        </p:nvPicPr>
        <p:blipFill>
          <a:blip r:embed="rId3"/>
          <a:stretch>
            <a:fillRect/>
          </a:stretch>
        </p:blipFill>
        <p:spPr>
          <a:xfrm>
            <a:off x="505457" y="1773643"/>
            <a:ext cx="1308903" cy="4297680"/>
          </a:xfrm>
          <a:prstGeom prst="rect">
            <a:avLst/>
          </a:prstGeom>
        </p:spPr>
      </p:pic>
      <p:pic>
        <p:nvPicPr>
          <p:cNvPr id="6" name="Picture 5">
            <a:extLst>
              <a:ext uri="{FF2B5EF4-FFF2-40B4-BE49-F238E27FC236}">
                <a16:creationId xmlns:a16="http://schemas.microsoft.com/office/drawing/2014/main" id="{6A961660-3842-AD44-90D2-C735BC993B02}"/>
              </a:ext>
            </a:extLst>
          </p:cNvPr>
          <p:cNvPicPr>
            <a:picLocks noChangeAspect="1"/>
          </p:cNvPicPr>
          <p:nvPr/>
        </p:nvPicPr>
        <p:blipFill>
          <a:blip r:embed="rId4"/>
          <a:stretch>
            <a:fillRect/>
          </a:stretch>
        </p:blipFill>
        <p:spPr>
          <a:xfrm>
            <a:off x="1819149" y="1773643"/>
            <a:ext cx="1180358" cy="4297680"/>
          </a:xfrm>
          <a:prstGeom prst="rect">
            <a:avLst/>
          </a:prstGeom>
        </p:spPr>
      </p:pic>
      <p:pic>
        <p:nvPicPr>
          <p:cNvPr id="8" name="Picture 7">
            <a:extLst>
              <a:ext uri="{FF2B5EF4-FFF2-40B4-BE49-F238E27FC236}">
                <a16:creationId xmlns:a16="http://schemas.microsoft.com/office/drawing/2014/main" id="{EF7F1A18-E845-BA38-81A8-3FE748EB8936}"/>
              </a:ext>
            </a:extLst>
          </p:cNvPr>
          <p:cNvPicPr>
            <a:picLocks noChangeAspect="1"/>
          </p:cNvPicPr>
          <p:nvPr/>
        </p:nvPicPr>
        <p:blipFill>
          <a:blip r:embed="rId5"/>
          <a:stretch>
            <a:fillRect/>
          </a:stretch>
        </p:blipFill>
        <p:spPr>
          <a:xfrm>
            <a:off x="3020427" y="1773643"/>
            <a:ext cx="1238685" cy="4297680"/>
          </a:xfrm>
          <a:prstGeom prst="rect">
            <a:avLst/>
          </a:prstGeom>
        </p:spPr>
      </p:pic>
      <p:pic>
        <p:nvPicPr>
          <p:cNvPr id="12" name="Picture 11">
            <a:extLst>
              <a:ext uri="{FF2B5EF4-FFF2-40B4-BE49-F238E27FC236}">
                <a16:creationId xmlns:a16="http://schemas.microsoft.com/office/drawing/2014/main" id="{60E26167-8351-4816-7007-05D3B9C1B746}"/>
              </a:ext>
            </a:extLst>
          </p:cNvPr>
          <p:cNvPicPr>
            <a:picLocks noChangeAspect="1"/>
          </p:cNvPicPr>
          <p:nvPr/>
        </p:nvPicPr>
        <p:blipFill>
          <a:blip r:embed="rId6"/>
          <a:stretch>
            <a:fillRect/>
          </a:stretch>
        </p:blipFill>
        <p:spPr>
          <a:xfrm>
            <a:off x="5525371" y="1773643"/>
            <a:ext cx="1456953" cy="4297680"/>
          </a:xfrm>
          <a:prstGeom prst="rect">
            <a:avLst/>
          </a:prstGeom>
        </p:spPr>
      </p:pic>
      <p:pic>
        <p:nvPicPr>
          <p:cNvPr id="13" name="Picture 12">
            <a:extLst>
              <a:ext uri="{FF2B5EF4-FFF2-40B4-BE49-F238E27FC236}">
                <a16:creationId xmlns:a16="http://schemas.microsoft.com/office/drawing/2014/main" id="{ACE1CBB7-5C03-43BB-0A91-4917D93D3A9A}"/>
              </a:ext>
            </a:extLst>
          </p:cNvPr>
          <p:cNvPicPr>
            <a:picLocks noChangeAspect="1"/>
          </p:cNvPicPr>
          <p:nvPr/>
        </p:nvPicPr>
        <p:blipFill>
          <a:blip r:embed="rId7"/>
          <a:stretch>
            <a:fillRect/>
          </a:stretch>
        </p:blipFill>
        <p:spPr>
          <a:xfrm>
            <a:off x="6944321" y="877479"/>
            <a:ext cx="1456953" cy="5559097"/>
          </a:xfrm>
          <a:prstGeom prst="rect">
            <a:avLst/>
          </a:prstGeom>
        </p:spPr>
      </p:pic>
      <p:pic>
        <p:nvPicPr>
          <p:cNvPr id="17" name="Picture 16">
            <a:extLst>
              <a:ext uri="{FF2B5EF4-FFF2-40B4-BE49-F238E27FC236}">
                <a16:creationId xmlns:a16="http://schemas.microsoft.com/office/drawing/2014/main" id="{5383E35C-D75A-4B05-9EB7-A23F513FAF7D}"/>
              </a:ext>
            </a:extLst>
          </p:cNvPr>
          <p:cNvPicPr>
            <a:picLocks noChangeAspect="1"/>
          </p:cNvPicPr>
          <p:nvPr/>
        </p:nvPicPr>
        <p:blipFill>
          <a:blip r:embed="rId8"/>
          <a:stretch>
            <a:fillRect/>
          </a:stretch>
        </p:blipFill>
        <p:spPr>
          <a:xfrm>
            <a:off x="4298232" y="1773643"/>
            <a:ext cx="1317741" cy="4298181"/>
          </a:xfrm>
          <a:prstGeom prst="rect">
            <a:avLst/>
          </a:prstGeom>
        </p:spPr>
      </p:pic>
      <p:pic>
        <p:nvPicPr>
          <p:cNvPr id="19" name="Picture 18">
            <a:extLst>
              <a:ext uri="{FF2B5EF4-FFF2-40B4-BE49-F238E27FC236}">
                <a16:creationId xmlns:a16="http://schemas.microsoft.com/office/drawing/2014/main" id="{B7CA2747-09E4-7197-1A79-D2361553E41A}"/>
              </a:ext>
            </a:extLst>
          </p:cNvPr>
          <p:cNvPicPr>
            <a:picLocks noChangeAspect="1"/>
          </p:cNvPicPr>
          <p:nvPr/>
        </p:nvPicPr>
        <p:blipFill>
          <a:blip r:embed="rId9"/>
          <a:stretch>
            <a:fillRect/>
          </a:stretch>
        </p:blipFill>
        <p:spPr>
          <a:xfrm>
            <a:off x="5525370" y="1445725"/>
            <a:ext cx="1456953" cy="234363"/>
          </a:xfrm>
          <a:prstGeom prst="rect">
            <a:avLst/>
          </a:prstGeom>
        </p:spPr>
      </p:pic>
      <p:pic>
        <p:nvPicPr>
          <p:cNvPr id="21" name="Picture 20">
            <a:extLst>
              <a:ext uri="{FF2B5EF4-FFF2-40B4-BE49-F238E27FC236}">
                <a16:creationId xmlns:a16="http://schemas.microsoft.com/office/drawing/2014/main" id="{A32F57A6-EB05-1864-E38D-9CD7AAA9420F}"/>
              </a:ext>
            </a:extLst>
          </p:cNvPr>
          <p:cNvPicPr>
            <a:picLocks noChangeAspect="1"/>
          </p:cNvPicPr>
          <p:nvPr/>
        </p:nvPicPr>
        <p:blipFill>
          <a:blip r:embed="rId10"/>
          <a:stretch>
            <a:fillRect/>
          </a:stretch>
        </p:blipFill>
        <p:spPr>
          <a:xfrm>
            <a:off x="4455568" y="1430647"/>
            <a:ext cx="1003067" cy="402237"/>
          </a:xfrm>
          <a:prstGeom prst="rect">
            <a:avLst/>
          </a:prstGeom>
        </p:spPr>
      </p:pic>
      <p:pic>
        <p:nvPicPr>
          <p:cNvPr id="23" name="Picture 22">
            <a:extLst>
              <a:ext uri="{FF2B5EF4-FFF2-40B4-BE49-F238E27FC236}">
                <a16:creationId xmlns:a16="http://schemas.microsoft.com/office/drawing/2014/main" id="{C18A10F6-D094-3C17-5250-393BFCC0001C}"/>
              </a:ext>
            </a:extLst>
          </p:cNvPr>
          <p:cNvPicPr>
            <a:picLocks noChangeAspect="1"/>
          </p:cNvPicPr>
          <p:nvPr/>
        </p:nvPicPr>
        <p:blipFill>
          <a:blip r:embed="rId11"/>
          <a:stretch>
            <a:fillRect/>
          </a:stretch>
        </p:blipFill>
        <p:spPr>
          <a:xfrm>
            <a:off x="2981307" y="1371550"/>
            <a:ext cx="1238685" cy="510488"/>
          </a:xfrm>
          <a:prstGeom prst="rect">
            <a:avLst/>
          </a:prstGeom>
        </p:spPr>
      </p:pic>
      <p:pic>
        <p:nvPicPr>
          <p:cNvPr id="25" name="Picture 24">
            <a:extLst>
              <a:ext uri="{FF2B5EF4-FFF2-40B4-BE49-F238E27FC236}">
                <a16:creationId xmlns:a16="http://schemas.microsoft.com/office/drawing/2014/main" id="{EB78F6D0-EF08-B691-82CC-E8DCA3489720}"/>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155" b="89437" l="5233" r="93605">
                        <a14:foregroundMark x1="7558" y1="65493" x2="7558" y2="65493"/>
                        <a14:foregroundMark x1="29651" y1="73239" x2="29651" y2="73239"/>
                        <a14:foregroundMark x1="37791" y1="70423" x2="37791" y2="70423"/>
                        <a14:foregroundMark x1="27326" y1="57746" x2="27326" y2="57746"/>
                        <a14:foregroundMark x1="22093" y1="70423" x2="22093" y2="70423"/>
                        <a14:foregroundMark x1="54651" y1="71831" x2="54651" y2="71831"/>
                        <a14:foregroundMark x1="70930" y1="76056" x2="70930" y2="76056"/>
                        <a14:foregroundMark x1="83140" y1="71127" x2="83140" y2="71127"/>
                        <a14:foregroundMark x1="93605" y1="69718" x2="93605" y2="69718"/>
                        <a14:foregroundMark x1="72674" y1="60563" x2="72674" y2="60563"/>
                        <a14:foregroundMark x1="62791" y1="73239" x2="62791" y2="73239"/>
                        <a14:foregroundMark x1="62791" y1="80282" x2="62791" y2="80282"/>
                        <a14:foregroundMark x1="5233" y1="73239" x2="5233" y2="73239"/>
                        <a14:foregroundMark x1="30814" y1="76761" x2="30814" y2="76761"/>
                        <a14:foregroundMark x1="31395" y1="83099" x2="31395" y2="83099"/>
                        <a14:foregroundMark x1="47093" y1="61972" x2="47093" y2="61972"/>
                        <a14:foregroundMark x1="50000" y1="60563" x2="50000" y2="60563"/>
                        <a14:foregroundMark x1="47674" y1="59155" x2="47674" y2="59155"/>
                      </a14:backgroundRemoval>
                    </a14:imgEffect>
                  </a14:imgLayer>
                </a14:imgProps>
              </a:ext>
            </a:extLst>
          </a:blip>
          <a:stretch>
            <a:fillRect/>
          </a:stretch>
        </p:blipFill>
        <p:spPr>
          <a:xfrm>
            <a:off x="2113466" y="1187669"/>
            <a:ext cx="709772" cy="585974"/>
          </a:xfrm>
          <a:prstGeom prst="rect">
            <a:avLst/>
          </a:prstGeom>
        </p:spPr>
      </p:pic>
      <p:pic>
        <p:nvPicPr>
          <p:cNvPr id="31" name="Picture 30">
            <a:extLst>
              <a:ext uri="{FF2B5EF4-FFF2-40B4-BE49-F238E27FC236}">
                <a16:creationId xmlns:a16="http://schemas.microsoft.com/office/drawing/2014/main" id="{03F2201D-D2ED-8814-161F-6DB9468A154E}"/>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8140" b="89535" l="3664" r="97845">
                        <a14:foregroundMark x1="4095" y1="31395" x2="10129" y2="70930"/>
                        <a14:foregroundMark x1="3664" y1="66279" x2="9267" y2="73256"/>
                        <a14:foregroundMark x1="18750" y1="45349" x2="91164" y2="59302"/>
                        <a14:foregroundMark x1="55791" y1="42709" x2="46552" y2="41860"/>
                        <a14:foregroundMark x1="97198" y1="46512" x2="60406" y2="43132"/>
                        <a14:foregroundMark x1="24353" y1="46512" x2="49784" y2="44186"/>
                        <a14:foregroundMark x1="49784" y1="44186" x2="54310" y2="45349"/>
                        <a14:foregroundMark x1="20259" y1="53488" x2="42026" y2="55814"/>
                        <a14:foregroundMark x1="96552" y1="38372" x2="96121" y2="56977"/>
                        <a14:foregroundMark x1="97845" y1="48837" x2="92241" y2="55814"/>
                        <a14:foregroundMark x1="20259" y1="60465" x2="67888" y2="62791"/>
                        <a14:backgroundMark x1="31034" y1="16279" x2="62284" y2="27907"/>
                      </a14:backgroundRemoval>
                    </a14:imgEffect>
                  </a14:imgLayer>
                </a14:imgProps>
              </a:ext>
            </a:extLst>
          </a:blip>
          <a:stretch>
            <a:fillRect/>
          </a:stretch>
        </p:blipFill>
        <p:spPr>
          <a:xfrm>
            <a:off x="555644" y="1577908"/>
            <a:ext cx="1102589" cy="204359"/>
          </a:xfrm>
          <a:prstGeom prst="rect">
            <a:avLst/>
          </a:prstGeom>
        </p:spPr>
      </p:pic>
      <p:pic>
        <p:nvPicPr>
          <p:cNvPr id="33" name="Picture 32">
            <a:extLst>
              <a:ext uri="{FF2B5EF4-FFF2-40B4-BE49-F238E27FC236}">
                <a16:creationId xmlns:a16="http://schemas.microsoft.com/office/drawing/2014/main" id="{E6FC9AC3-030F-0DB1-76FC-6D654018518C}"/>
              </a:ext>
            </a:extLst>
          </p:cNvPr>
          <p:cNvPicPr>
            <a:picLocks noChangeAspect="1"/>
          </p:cNvPicPr>
          <p:nvPr/>
        </p:nvPicPr>
        <p:blipFill>
          <a:blip r:embed="rId16"/>
          <a:stretch>
            <a:fillRect/>
          </a:stretch>
        </p:blipFill>
        <p:spPr>
          <a:xfrm>
            <a:off x="4356735" y="1180162"/>
            <a:ext cx="1009563" cy="320718"/>
          </a:xfrm>
          <a:prstGeom prst="rect">
            <a:avLst/>
          </a:prstGeom>
        </p:spPr>
      </p:pic>
      <p:pic>
        <p:nvPicPr>
          <p:cNvPr id="37" name="Picture 36">
            <a:extLst>
              <a:ext uri="{FF2B5EF4-FFF2-40B4-BE49-F238E27FC236}">
                <a16:creationId xmlns:a16="http://schemas.microsoft.com/office/drawing/2014/main" id="{F6AB5469-1AAC-4702-367F-C810D51D004B}"/>
              </a:ext>
            </a:extLst>
          </p:cNvPr>
          <p:cNvPicPr>
            <a:picLocks noChangeAspect="1"/>
          </p:cNvPicPr>
          <p:nvPr/>
        </p:nvPicPr>
        <p:blipFill rotWithShape="1">
          <a:blip r:embed="rId17"/>
          <a:srcRect l="32848" t="23319" r="16391" b="2409"/>
          <a:stretch/>
        </p:blipFill>
        <p:spPr>
          <a:xfrm>
            <a:off x="7943899" y="2142837"/>
            <a:ext cx="914749" cy="932880"/>
          </a:xfrm>
          <a:prstGeom prst="ellipse">
            <a:avLst/>
          </a:prstGeom>
          <a:ln>
            <a:solidFill>
              <a:schemeClr val="tx1"/>
            </a:solidFill>
          </a:ln>
        </p:spPr>
      </p:pic>
      <p:sp>
        <p:nvSpPr>
          <p:cNvPr id="38" name="TextBox 37">
            <a:extLst>
              <a:ext uri="{FF2B5EF4-FFF2-40B4-BE49-F238E27FC236}">
                <a16:creationId xmlns:a16="http://schemas.microsoft.com/office/drawing/2014/main" id="{923CAF08-CE7F-83AB-4A0B-68EC70BABEE7}"/>
              </a:ext>
            </a:extLst>
          </p:cNvPr>
          <p:cNvSpPr txBox="1"/>
          <p:nvPr/>
        </p:nvSpPr>
        <p:spPr>
          <a:xfrm>
            <a:off x="7862073" y="1389435"/>
            <a:ext cx="1078402" cy="707886"/>
          </a:xfrm>
          <a:prstGeom prst="rect">
            <a:avLst/>
          </a:prstGeom>
          <a:noFill/>
        </p:spPr>
        <p:txBody>
          <a:bodyPr wrap="square" rtlCol="0">
            <a:spAutoFit/>
          </a:bodyPr>
          <a:lstStyle/>
          <a:p>
            <a:pPr algn="ctr"/>
            <a:r>
              <a:rPr lang="en-US" sz="1000" dirty="0"/>
              <a:t>Sourced from Family-Owned Vineyards- Patricia Ortiz</a:t>
            </a:r>
          </a:p>
        </p:txBody>
      </p:sp>
      <p:sp>
        <p:nvSpPr>
          <p:cNvPr id="40" name="TextBox 39">
            <a:extLst>
              <a:ext uri="{FF2B5EF4-FFF2-40B4-BE49-F238E27FC236}">
                <a16:creationId xmlns:a16="http://schemas.microsoft.com/office/drawing/2014/main" id="{5F987EAE-15ED-84FF-3E80-AD5CE366F728}"/>
              </a:ext>
            </a:extLst>
          </p:cNvPr>
          <p:cNvSpPr txBox="1"/>
          <p:nvPr/>
        </p:nvSpPr>
        <p:spPr>
          <a:xfrm>
            <a:off x="498583" y="6139751"/>
            <a:ext cx="1188720" cy="457200"/>
          </a:xfrm>
          <a:prstGeom prst="rect">
            <a:avLst/>
          </a:prstGeom>
          <a:noFill/>
        </p:spPr>
        <p:txBody>
          <a:bodyPr wrap="square" rtlCol="0">
            <a:spAutoFit/>
          </a:bodyPr>
          <a:lstStyle/>
          <a:p>
            <a:pPr algn="ctr"/>
            <a:r>
              <a:rPr lang="en-US" sz="1200" dirty="0">
                <a:latin typeface="+mj-lt"/>
              </a:rPr>
              <a:t>Kim Crawford Illuminate 0%</a:t>
            </a:r>
          </a:p>
        </p:txBody>
      </p:sp>
      <p:sp>
        <p:nvSpPr>
          <p:cNvPr id="41" name="TextBox 40">
            <a:extLst>
              <a:ext uri="{FF2B5EF4-FFF2-40B4-BE49-F238E27FC236}">
                <a16:creationId xmlns:a16="http://schemas.microsoft.com/office/drawing/2014/main" id="{7A122F2D-5EFD-086F-4E2E-CA39C188C699}"/>
              </a:ext>
            </a:extLst>
          </p:cNvPr>
          <p:cNvSpPr txBox="1"/>
          <p:nvPr/>
        </p:nvSpPr>
        <p:spPr>
          <a:xfrm>
            <a:off x="1817578" y="6139751"/>
            <a:ext cx="1188720" cy="457200"/>
          </a:xfrm>
          <a:prstGeom prst="rect">
            <a:avLst/>
          </a:prstGeom>
          <a:noFill/>
        </p:spPr>
        <p:txBody>
          <a:bodyPr wrap="square" rtlCol="0">
            <a:spAutoFit/>
          </a:bodyPr>
          <a:lstStyle/>
          <a:p>
            <a:pPr algn="ctr"/>
            <a:r>
              <a:rPr lang="en-US" sz="1200" dirty="0">
                <a:latin typeface="+mj-lt"/>
              </a:rPr>
              <a:t>FitVine 4%</a:t>
            </a:r>
          </a:p>
        </p:txBody>
      </p:sp>
      <p:sp>
        <p:nvSpPr>
          <p:cNvPr id="42" name="TextBox 41">
            <a:extLst>
              <a:ext uri="{FF2B5EF4-FFF2-40B4-BE49-F238E27FC236}">
                <a16:creationId xmlns:a16="http://schemas.microsoft.com/office/drawing/2014/main" id="{C02C7F78-B904-1E05-C56B-5281D6F70E07}"/>
              </a:ext>
            </a:extLst>
          </p:cNvPr>
          <p:cNvSpPr txBox="1"/>
          <p:nvPr/>
        </p:nvSpPr>
        <p:spPr>
          <a:xfrm>
            <a:off x="3136573" y="6139751"/>
            <a:ext cx="1188720" cy="457200"/>
          </a:xfrm>
          <a:prstGeom prst="rect">
            <a:avLst/>
          </a:prstGeom>
          <a:noFill/>
        </p:spPr>
        <p:txBody>
          <a:bodyPr wrap="square" rtlCol="0">
            <a:spAutoFit/>
          </a:bodyPr>
          <a:lstStyle/>
          <a:p>
            <a:pPr algn="ctr"/>
            <a:r>
              <a:rPr lang="en-US" sz="1200" dirty="0">
                <a:latin typeface="+mj-lt"/>
              </a:rPr>
              <a:t>Kendall- Jackson Avant 8%</a:t>
            </a:r>
          </a:p>
        </p:txBody>
      </p:sp>
      <p:sp>
        <p:nvSpPr>
          <p:cNvPr id="43" name="TextBox 42">
            <a:extLst>
              <a:ext uri="{FF2B5EF4-FFF2-40B4-BE49-F238E27FC236}">
                <a16:creationId xmlns:a16="http://schemas.microsoft.com/office/drawing/2014/main" id="{B33BAE9A-7711-801D-27F0-E9CCEB6C2826}"/>
              </a:ext>
            </a:extLst>
          </p:cNvPr>
          <p:cNvSpPr txBox="1"/>
          <p:nvPr/>
        </p:nvSpPr>
        <p:spPr>
          <a:xfrm>
            <a:off x="4455568" y="6139751"/>
            <a:ext cx="1188720" cy="457200"/>
          </a:xfrm>
          <a:prstGeom prst="rect">
            <a:avLst/>
          </a:prstGeom>
          <a:noFill/>
        </p:spPr>
        <p:txBody>
          <a:bodyPr wrap="square" rtlCol="0">
            <a:spAutoFit/>
          </a:bodyPr>
          <a:lstStyle/>
          <a:p>
            <a:pPr algn="ctr"/>
            <a:r>
              <a:rPr lang="en-US" sz="1200" dirty="0">
                <a:latin typeface="+mj-lt"/>
              </a:rPr>
              <a:t>Liquid Light 30%</a:t>
            </a:r>
          </a:p>
        </p:txBody>
      </p:sp>
      <p:sp>
        <p:nvSpPr>
          <p:cNvPr id="44" name="TextBox 43">
            <a:extLst>
              <a:ext uri="{FF2B5EF4-FFF2-40B4-BE49-F238E27FC236}">
                <a16:creationId xmlns:a16="http://schemas.microsoft.com/office/drawing/2014/main" id="{E9E1A6DD-0AA1-F691-59B7-CD99F29D7A76}"/>
              </a:ext>
            </a:extLst>
          </p:cNvPr>
          <p:cNvSpPr txBox="1"/>
          <p:nvPr/>
        </p:nvSpPr>
        <p:spPr>
          <a:xfrm>
            <a:off x="5774563" y="6139751"/>
            <a:ext cx="1188720" cy="457200"/>
          </a:xfrm>
          <a:prstGeom prst="rect">
            <a:avLst/>
          </a:prstGeom>
          <a:noFill/>
        </p:spPr>
        <p:txBody>
          <a:bodyPr wrap="square" rtlCol="0">
            <a:spAutoFit/>
          </a:bodyPr>
          <a:lstStyle/>
          <a:p>
            <a:pPr algn="ctr"/>
            <a:r>
              <a:rPr lang="en-US" sz="1200" dirty="0">
                <a:latin typeface="+mj-lt"/>
              </a:rPr>
              <a:t>Matua Lighter 12%</a:t>
            </a:r>
          </a:p>
        </p:txBody>
      </p:sp>
      <p:sp>
        <p:nvSpPr>
          <p:cNvPr id="45" name="TextBox 44">
            <a:extLst>
              <a:ext uri="{FF2B5EF4-FFF2-40B4-BE49-F238E27FC236}">
                <a16:creationId xmlns:a16="http://schemas.microsoft.com/office/drawing/2014/main" id="{5978693C-4EB7-D5B0-DFFC-7D936A614558}"/>
              </a:ext>
            </a:extLst>
          </p:cNvPr>
          <p:cNvSpPr txBox="1"/>
          <p:nvPr/>
        </p:nvSpPr>
        <p:spPr>
          <a:xfrm>
            <a:off x="7003742" y="6443062"/>
            <a:ext cx="1465660" cy="307777"/>
          </a:xfrm>
          <a:prstGeom prst="rect">
            <a:avLst/>
          </a:prstGeom>
          <a:noFill/>
        </p:spPr>
        <p:txBody>
          <a:bodyPr wrap="square" rtlCol="0">
            <a:spAutoFit/>
          </a:bodyPr>
          <a:lstStyle/>
          <a:p>
            <a:pPr algn="ctr"/>
            <a:r>
              <a:rPr lang="en-US" sz="1400" b="1" dirty="0">
                <a:latin typeface="+mj-lt"/>
              </a:rPr>
              <a:t>Osmosis +153%</a:t>
            </a:r>
          </a:p>
        </p:txBody>
      </p:sp>
    </p:spTree>
    <p:extLst>
      <p:ext uri="{BB962C8B-B14F-4D97-AF65-F5344CB8AC3E}">
        <p14:creationId xmlns:p14="http://schemas.microsoft.com/office/powerpoint/2010/main" val="414376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8">
            <a:extLst>
              <a:ext uri="{FF2B5EF4-FFF2-40B4-BE49-F238E27FC236}">
                <a16:creationId xmlns:a16="http://schemas.microsoft.com/office/drawing/2014/main" id="{8BAD76D2-F0B2-35AF-6993-60C839F39F6F}"/>
              </a:ext>
            </a:extLst>
          </p:cNvPr>
          <p:cNvPicPr/>
          <p:nvPr/>
        </p:nvPicPr>
        <p:blipFill>
          <a:blip r:embed="rId2" cstate="print"/>
          <a:stretch>
            <a:fillRect/>
          </a:stretch>
        </p:blipFill>
        <p:spPr>
          <a:xfrm>
            <a:off x="8069953" y="60156"/>
            <a:ext cx="977799" cy="317558"/>
          </a:xfrm>
          <a:prstGeom prst="rect">
            <a:avLst/>
          </a:prstGeom>
        </p:spPr>
      </p:pic>
      <p:pic>
        <p:nvPicPr>
          <p:cNvPr id="5" name="Picture 4">
            <a:extLst>
              <a:ext uri="{FF2B5EF4-FFF2-40B4-BE49-F238E27FC236}">
                <a16:creationId xmlns:a16="http://schemas.microsoft.com/office/drawing/2014/main" id="{FDD14D65-CB6E-E794-D74E-91B4C3D3CF2E}"/>
              </a:ext>
            </a:extLst>
          </p:cNvPr>
          <p:cNvPicPr>
            <a:picLocks noChangeAspect="1"/>
          </p:cNvPicPr>
          <p:nvPr/>
        </p:nvPicPr>
        <p:blipFill rotWithShape="1">
          <a:blip r:embed="rId3"/>
          <a:srcRect t="1316"/>
          <a:stretch/>
        </p:blipFill>
        <p:spPr>
          <a:xfrm>
            <a:off x="230640" y="1077888"/>
            <a:ext cx="1456953" cy="5485940"/>
          </a:xfrm>
          <a:prstGeom prst="rect">
            <a:avLst/>
          </a:prstGeom>
        </p:spPr>
      </p:pic>
      <p:sp>
        <p:nvSpPr>
          <p:cNvPr id="6" name="TextBox 5">
            <a:extLst>
              <a:ext uri="{FF2B5EF4-FFF2-40B4-BE49-F238E27FC236}">
                <a16:creationId xmlns:a16="http://schemas.microsoft.com/office/drawing/2014/main" id="{95EC400A-C778-17CF-80B5-917B033A43FB}"/>
              </a:ext>
            </a:extLst>
          </p:cNvPr>
          <p:cNvSpPr txBox="1"/>
          <p:nvPr/>
        </p:nvSpPr>
        <p:spPr>
          <a:xfrm>
            <a:off x="300030" y="244839"/>
            <a:ext cx="4271970" cy="833049"/>
          </a:xfrm>
          <a:prstGeom prst="rect">
            <a:avLst/>
          </a:prstGeom>
          <a:noFill/>
        </p:spPr>
        <p:txBody>
          <a:bodyPr wrap="square" rtlCol="0">
            <a:spAutoFit/>
          </a:bodyPr>
          <a:lstStyle/>
          <a:p>
            <a:pPr marL="0" marR="0" lvl="0" indent="0" defTabSz="457200" rtl="0" eaLnBrk="1" fontAlgn="ctr" latinLnBrk="0" hangingPunct="1">
              <a:lnSpc>
                <a:spcPct val="90000"/>
              </a:lnSpc>
              <a:spcBef>
                <a:spcPts val="0"/>
              </a:spcBef>
              <a:spcAft>
                <a:spcPts val="450"/>
              </a:spcAft>
              <a:buClrTx/>
              <a:buSzTx/>
              <a:buFontTx/>
              <a:buNone/>
              <a:tabLst/>
              <a:defRPr/>
            </a:pPr>
            <a:r>
              <a:rPr lang="en-US" sz="2800" b="1" dirty="0">
                <a:solidFill>
                  <a:prstClr val="black"/>
                </a:solidFill>
                <a:effectLst>
                  <a:outerShdw blurRad="38100" dist="38100" dir="2700000" algn="tl">
                    <a:srgbClr val="000000">
                      <a:alpha val="43137"/>
                    </a:srgbClr>
                  </a:outerShdw>
                </a:effectLst>
                <a:latin typeface="+mj-lt"/>
              </a:rPr>
              <a:t>Why Osmosis?</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endParaRPr>
          </a:p>
          <a:p>
            <a:pPr marL="0" marR="0" lvl="0" indent="0" defTabSz="457200" rtl="0" eaLnBrk="1" fontAlgn="ctr" latinLnBrk="0" hangingPunct="1">
              <a:lnSpc>
                <a:spcPct val="90000"/>
              </a:lnSpc>
              <a:spcBef>
                <a:spcPts val="0"/>
              </a:spcBef>
              <a:spcAft>
                <a:spcPts val="45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457200" rtl="0" eaLnBrk="1" fontAlgn="ctr" latinLnBrk="0" hangingPunct="1">
              <a:lnSpc>
                <a:spcPct val="90000"/>
              </a:lnSpc>
              <a:spcBef>
                <a:spcPts val="0"/>
              </a:spcBef>
              <a:spcAft>
                <a:spcPts val="45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j-lt"/>
              <a:ea typeface="+mn-ea"/>
              <a:cs typeface="+mn-cs"/>
            </a:endParaRPr>
          </a:p>
        </p:txBody>
      </p:sp>
      <p:pic>
        <p:nvPicPr>
          <p:cNvPr id="7" name="Picture 6">
            <a:extLst>
              <a:ext uri="{FF2B5EF4-FFF2-40B4-BE49-F238E27FC236}">
                <a16:creationId xmlns:a16="http://schemas.microsoft.com/office/drawing/2014/main" id="{FC4B9C74-24A3-6AB3-D1C2-3A20AADDF581}"/>
              </a:ext>
            </a:extLst>
          </p:cNvPr>
          <p:cNvPicPr>
            <a:picLocks noChangeAspect="1"/>
          </p:cNvPicPr>
          <p:nvPr/>
        </p:nvPicPr>
        <p:blipFill rotWithShape="1">
          <a:blip r:embed="rId4"/>
          <a:srcRect t="15512"/>
          <a:stretch/>
        </p:blipFill>
        <p:spPr>
          <a:xfrm>
            <a:off x="3223523" y="1655502"/>
            <a:ext cx="3835207" cy="693973"/>
          </a:xfrm>
          <a:prstGeom prst="rect">
            <a:avLst/>
          </a:prstGeom>
        </p:spPr>
      </p:pic>
      <p:sp>
        <p:nvSpPr>
          <p:cNvPr id="8" name="object 3">
            <a:extLst>
              <a:ext uri="{FF2B5EF4-FFF2-40B4-BE49-F238E27FC236}">
                <a16:creationId xmlns:a16="http://schemas.microsoft.com/office/drawing/2014/main" id="{6143DB98-3BC6-49CD-3BBD-144FDD48B227}"/>
              </a:ext>
            </a:extLst>
          </p:cNvPr>
          <p:cNvSpPr txBox="1">
            <a:spLocks/>
          </p:cNvSpPr>
          <p:nvPr/>
        </p:nvSpPr>
        <p:spPr>
          <a:xfrm>
            <a:off x="1923393" y="729980"/>
            <a:ext cx="6699285" cy="5929828"/>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425"/>
              </a:spcBef>
              <a:buFont typeface="Arial" panose="020B0604020202020204" pitchFamily="34" charset="0"/>
              <a:buNone/>
            </a:pPr>
            <a:r>
              <a:rPr lang="en-US" sz="2400" b="1" spc="-20" dirty="0">
                <a:latin typeface="+mj-lt"/>
              </a:rPr>
              <a:t>Osmosis was born to meet the concerns of today’s consumer- to fit their health- conscious lifestyle!</a:t>
            </a:r>
          </a:p>
          <a:p>
            <a:pPr marL="0" indent="0" algn="ctr">
              <a:lnSpc>
                <a:spcPct val="100000"/>
              </a:lnSpc>
              <a:spcBef>
                <a:spcPts val="1425"/>
              </a:spcBef>
              <a:buFont typeface="Arial" panose="020B0604020202020204" pitchFamily="34" charset="0"/>
              <a:buNone/>
            </a:pPr>
            <a:endParaRPr lang="en-US" sz="1400" spc="-20" dirty="0">
              <a:latin typeface="+mj-lt"/>
            </a:endParaRPr>
          </a:p>
          <a:p>
            <a:pPr marL="0" indent="0" algn="ctr">
              <a:lnSpc>
                <a:spcPct val="100000"/>
              </a:lnSpc>
              <a:spcBef>
                <a:spcPts val="1425"/>
              </a:spcBef>
              <a:buFont typeface="Arial" panose="020B0604020202020204" pitchFamily="34" charset="0"/>
              <a:buNone/>
            </a:pPr>
            <a:endParaRPr lang="en-US" sz="1400" spc="-20" dirty="0">
              <a:latin typeface="+mj-lt"/>
            </a:endParaRPr>
          </a:p>
          <a:p>
            <a:pPr>
              <a:lnSpc>
                <a:spcPct val="100000"/>
              </a:lnSpc>
              <a:spcBef>
                <a:spcPts val="1425"/>
              </a:spcBef>
            </a:pPr>
            <a:r>
              <a:rPr lang="en-US" sz="1400" spc="-20" dirty="0">
                <a:latin typeface="+mj-lt"/>
              </a:rPr>
              <a:t>Award Winning Family-Owned</a:t>
            </a:r>
            <a:r>
              <a:rPr lang="en-US" sz="1400" dirty="0">
                <a:latin typeface="+mj-lt"/>
                <a:cs typeface="Calibri"/>
              </a:rPr>
              <a:t> Vineyards </a:t>
            </a:r>
            <a:r>
              <a:rPr lang="en-US" sz="1400" spc="-5" dirty="0">
                <a:latin typeface="+mj-lt"/>
                <a:cs typeface="Calibri"/>
              </a:rPr>
              <a:t>by Patricia Ortiz (Zolo, Tapiz, Wapisa)</a:t>
            </a:r>
            <a:endParaRPr lang="en-US" sz="1400" spc="-20" dirty="0">
              <a:latin typeface="+mj-lt"/>
              <a:cs typeface="Calibri"/>
            </a:endParaRPr>
          </a:p>
          <a:p>
            <a:pPr>
              <a:lnSpc>
                <a:spcPct val="100000"/>
              </a:lnSpc>
              <a:spcBef>
                <a:spcPts val="325"/>
              </a:spcBef>
            </a:pPr>
            <a:r>
              <a:rPr lang="en-US" sz="1400" spc="-40" dirty="0">
                <a:latin typeface="+mj-lt"/>
                <a:cs typeface="Calibri"/>
              </a:rPr>
              <a:t>Estate Fruit allows us to control the harvest practices and sourcing.  The consumer gets THE best tasting quality wine.  Osmosis is h</a:t>
            </a:r>
            <a:r>
              <a:rPr lang="en-US" sz="1400" dirty="0">
                <a:latin typeface="+mj-lt"/>
              </a:rPr>
              <a:t>and</a:t>
            </a:r>
            <a:r>
              <a:rPr lang="en-US" sz="1400" spc="-40" dirty="0">
                <a:latin typeface="+mj-lt"/>
              </a:rPr>
              <a:t> </a:t>
            </a:r>
            <a:r>
              <a:rPr lang="en-US" sz="1400" dirty="0">
                <a:latin typeface="+mj-lt"/>
              </a:rPr>
              <a:t>harvested</a:t>
            </a:r>
            <a:r>
              <a:rPr lang="en-US" sz="1400" spc="-20" dirty="0">
                <a:latin typeface="+mj-lt"/>
              </a:rPr>
              <a:t> </a:t>
            </a:r>
            <a:r>
              <a:rPr lang="en-US" sz="1400" dirty="0">
                <a:latin typeface="+mj-lt"/>
                <a:cs typeface="Calibri"/>
              </a:rPr>
              <a:t>at</a:t>
            </a:r>
            <a:r>
              <a:rPr lang="en-US" sz="1400" spc="-25" dirty="0">
                <a:latin typeface="+mj-lt"/>
                <a:cs typeface="Calibri"/>
              </a:rPr>
              <a:t> </a:t>
            </a:r>
            <a:r>
              <a:rPr lang="en-US" sz="1400" dirty="0">
                <a:latin typeface="+mj-lt"/>
                <a:cs typeface="Calibri"/>
              </a:rPr>
              <a:t>3</a:t>
            </a:r>
            <a:r>
              <a:rPr lang="en-US" sz="1400" spc="-30" dirty="0">
                <a:latin typeface="+mj-lt"/>
                <a:cs typeface="Calibri"/>
              </a:rPr>
              <a:t> </a:t>
            </a:r>
            <a:r>
              <a:rPr lang="en-US" sz="1400" spc="-20" dirty="0">
                <a:latin typeface="+mj-lt"/>
                <a:cs typeface="Calibri"/>
              </a:rPr>
              <a:t>different</a:t>
            </a:r>
            <a:r>
              <a:rPr lang="en-US" sz="1400" spc="-30" dirty="0">
                <a:latin typeface="+mj-lt"/>
                <a:cs typeface="Calibri"/>
              </a:rPr>
              <a:t> </a:t>
            </a:r>
            <a:r>
              <a:rPr lang="en-US" sz="1400" spc="-10" dirty="0">
                <a:latin typeface="+mj-lt"/>
                <a:cs typeface="Calibri"/>
              </a:rPr>
              <a:t>stages</a:t>
            </a:r>
            <a:r>
              <a:rPr lang="en-US" sz="1400" spc="-25" dirty="0">
                <a:latin typeface="+mj-lt"/>
                <a:cs typeface="Calibri"/>
              </a:rPr>
              <a:t> </a:t>
            </a:r>
            <a:r>
              <a:rPr lang="en-US" sz="1400" spc="-20" dirty="0">
                <a:latin typeface="+mj-lt"/>
                <a:cs typeface="Calibri"/>
              </a:rPr>
              <a:t>then </a:t>
            </a:r>
            <a:r>
              <a:rPr lang="en-US" sz="1400" spc="-10" dirty="0">
                <a:latin typeface="+mj-lt"/>
                <a:cs typeface="Calibri"/>
              </a:rPr>
              <a:t>blended:</a:t>
            </a:r>
          </a:p>
          <a:p>
            <a:pPr lvl="1">
              <a:lnSpc>
                <a:spcPct val="100000"/>
              </a:lnSpc>
              <a:spcBef>
                <a:spcPts val="325"/>
              </a:spcBef>
            </a:pPr>
            <a:r>
              <a:rPr lang="en-US" sz="1300" dirty="0">
                <a:latin typeface="+mj-lt"/>
              </a:rPr>
              <a:t>Early</a:t>
            </a:r>
            <a:r>
              <a:rPr lang="en-US" sz="1300" spc="-65" dirty="0">
                <a:latin typeface="+mj-lt"/>
              </a:rPr>
              <a:t> </a:t>
            </a:r>
            <a:r>
              <a:rPr lang="en-US" sz="1300" dirty="0">
                <a:latin typeface="+mj-lt"/>
              </a:rPr>
              <a:t>Harvest</a:t>
            </a:r>
            <a:r>
              <a:rPr lang="en-US" sz="1300" spc="-55" dirty="0">
                <a:latin typeface="+mj-lt"/>
              </a:rPr>
              <a:t> </a:t>
            </a:r>
            <a:r>
              <a:rPr lang="en-US" sz="1300" dirty="0">
                <a:latin typeface="+mj-lt"/>
                <a:cs typeface="Calibri"/>
              </a:rPr>
              <a:t>=</a:t>
            </a:r>
            <a:r>
              <a:rPr lang="en-US" sz="1300" spc="-45" dirty="0">
                <a:latin typeface="+mj-lt"/>
                <a:cs typeface="Calibri"/>
              </a:rPr>
              <a:t> </a:t>
            </a:r>
            <a:r>
              <a:rPr lang="en-US" sz="1300" dirty="0">
                <a:latin typeface="+mj-lt"/>
                <a:cs typeface="Calibri"/>
              </a:rPr>
              <a:t>lower</a:t>
            </a:r>
            <a:r>
              <a:rPr lang="en-US" sz="1300" spc="-45" dirty="0">
                <a:latin typeface="+mj-lt"/>
                <a:cs typeface="Calibri"/>
              </a:rPr>
              <a:t> </a:t>
            </a:r>
            <a:r>
              <a:rPr lang="en-US" sz="1300" dirty="0">
                <a:latin typeface="+mj-lt"/>
                <a:cs typeface="Calibri"/>
              </a:rPr>
              <a:t>alcohol</a:t>
            </a:r>
            <a:r>
              <a:rPr lang="en-US" sz="1300" spc="-45" dirty="0">
                <a:latin typeface="+mj-lt"/>
                <a:cs typeface="Calibri"/>
              </a:rPr>
              <a:t> </a:t>
            </a:r>
            <a:r>
              <a:rPr lang="en-US" sz="1300" dirty="0">
                <a:latin typeface="+mj-lt"/>
                <a:cs typeface="Calibri"/>
              </a:rPr>
              <a:t>and</a:t>
            </a:r>
            <a:r>
              <a:rPr lang="en-US" sz="1300" spc="-50" dirty="0">
                <a:latin typeface="+mj-lt"/>
                <a:cs typeface="Calibri"/>
              </a:rPr>
              <a:t> </a:t>
            </a:r>
            <a:r>
              <a:rPr lang="en-US" sz="1300" dirty="0">
                <a:latin typeface="+mj-lt"/>
                <a:cs typeface="Calibri"/>
              </a:rPr>
              <a:t>bright</a:t>
            </a:r>
            <a:r>
              <a:rPr lang="en-US" sz="1300" spc="-45" dirty="0">
                <a:latin typeface="+mj-lt"/>
                <a:cs typeface="Calibri"/>
              </a:rPr>
              <a:t> </a:t>
            </a:r>
            <a:r>
              <a:rPr lang="en-US" sz="1300" spc="-10" dirty="0">
                <a:latin typeface="+mj-lt"/>
                <a:cs typeface="Calibri"/>
              </a:rPr>
              <a:t>acidity</a:t>
            </a:r>
          </a:p>
          <a:p>
            <a:pPr lvl="1">
              <a:lnSpc>
                <a:spcPct val="100000"/>
              </a:lnSpc>
              <a:spcBef>
                <a:spcPts val="325"/>
              </a:spcBef>
            </a:pPr>
            <a:r>
              <a:rPr lang="en-US" sz="1300" dirty="0">
                <a:latin typeface="+mj-lt"/>
              </a:rPr>
              <a:t>Middle</a:t>
            </a:r>
            <a:r>
              <a:rPr lang="en-US" sz="1300" spc="-45" dirty="0">
                <a:latin typeface="+mj-lt"/>
              </a:rPr>
              <a:t> </a:t>
            </a:r>
            <a:r>
              <a:rPr lang="en-US" sz="1300" dirty="0">
                <a:latin typeface="+mj-lt"/>
              </a:rPr>
              <a:t>Harvest</a:t>
            </a:r>
            <a:r>
              <a:rPr lang="en-US" sz="1300" spc="-40" dirty="0">
                <a:latin typeface="+mj-lt"/>
              </a:rPr>
              <a:t> </a:t>
            </a:r>
            <a:r>
              <a:rPr lang="en-US" sz="1300" dirty="0">
                <a:latin typeface="+mj-lt"/>
                <a:cs typeface="Calibri"/>
              </a:rPr>
              <a:t>=</a:t>
            </a:r>
            <a:r>
              <a:rPr lang="en-US" sz="1300" spc="-35" dirty="0">
                <a:latin typeface="+mj-lt"/>
                <a:cs typeface="Calibri"/>
              </a:rPr>
              <a:t> </a:t>
            </a:r>
            <a:r>
              <a:rPr lang="en-US" sz="1300" dirty="0">
                <a:latin typeface="+mj-lt"/>
                <a:cs typeface="Calibri"/>
              </a:rPr>
              <a:t>floral</a:t>
            </a:r>
            <a:r>
              <a:rPr lang="en-US" sz="1300" spc="-40" dirty="0">
                <a:latin typeface="+mj-lt"/>
                <a:cs typeface="Calibri"/>
              </a:rPr>
              <a:t> </a:t>
            </a:r>
            <a:r>
              <a:rPr lang="en-US" sz="1300" dirty="0">
                <a:latin typeface="+mj-lt"/>
                <a:cs typeface="Calibri"/>
              </a:rPr>
              <a:t>and</a:t>
            </a:r>
            <a:r>
              <a:rPr lang="en-US" sz="1300" spc="-35" dirty="0">
                <a:latin typeface="+mj-lt"/>
                <a:cs typeface="Calibri"/>
              </a:rPr>
              <a:t> </a:t>
            </a:r>
            <a:r>
              <a:rPr lang="en-US" sz="1300" dirty="0">
                <a:latin typeface="+mj-lt"/>
                <a:cs typeface="Calibri"/>
              </a:rPr>
              <a:t>fruit</a:t>
            </a:r>
            <a:r>
              <a:rPr lang="en-US" sz="1300" spc="-35" dirty="0">
                <a:latin typeface="+mj-lt"/>
                <a:cs typeface="Calibri"/>
              </a:rPr>
              <a:t> </a:t>
            </a:r>
            <a:r>
              <a:rPr lang="en-US" sz="1300" spc="-10" dirty="0">
                <a:latin typeface="+mj-lt"/>
                <a:cs typeface="Calibri"/>
              </a:rPr>
              <a:t>notes</a:t>
            </a:r>
          </a:p>
          <a:p>
            <a:pPr lvl="1">
              <a:lnSpc>
                <a:spcPct val="100000"/>
              </a:lnSpc>
              <a:spcBef>
                <a:spcPts val="325"/>
              </a:spcBef>
            </a:pPr>
            <a:r>
              <a:rPr lang="en-US" sz="1300" dirty="0">
                <a:latin typeface="+mj-lt"/>
              </a:rPr>
              <a:t>Later</a:t>
            </a:r>
            <a:r>
              <a:rPr lang="en-US" sz="1300" spc="-50" dirty="0">
                <a:latin typeface="+mj-lt"/>
              </a:rPr>
              <a:t> </a:t>
            </a:r>
            <a:r>
              <a:rPr lang="en-US" sz="1300" dirty="0">
                <a:latin typeface="+mj-lt"/>
              </a:rPr>
              <a:t>Harvest</a:t>
            </a:r>
            <a:r>
              <a:rPr lang="en-US" sz="1300" spc="-50" dirty="0">
                <a:latin typeface="+mj-lt"/>
              </a:rPr>
              <a:t> </a:t>
            </a:r>
            <a:r>
              <a:rPr lang="en-US" sz="1300" dirty="0">
                <a:latin typeface="+mj-lt"/>
                <a:cs typeface="Calibri"/>
              </a:rPr>
              <a:t>=</a:t>
            </a:r>
            <a:r>
              <a:rPr lang="en-US" sz="1300" spc="-40" dirty="0">
                <a:latin typeface="+mj-lt"/>
                <a:cs typeface="Calibri"/>
              </a:rPr>
              <a:t> </a:t>
            </a:r>
            <a:r>
              <a:rPr lang="en-US" sz="1300" spc="-20" dirty="0">
                <a:latin typeface="+mj-lt"/>
                <a:cs typeface="Calibri"/>
              </a:rPr>
              <a:t>concentrated,</a:t>
            </a:r>
            <a:r>
              <a:rPr lang="en-US" sz="1300" spc="-40" dirty="0">
                <a:latin typeface="+mj-lt"/>
                <a:cs typeface="Calibri"/>
              </a:rPr>
              <a:t> </a:t>
            </a:r>
            <a:r>
              <a:rPr lang="en-US" sz="1300" dirty="0">
                <a:latin typeface="+mj-lt"/>
                <a:cs typeface="Calibri"/>
              </a:rPr>
              <a:t>ripe,</a:t>
            </a:r>
            <a:r>
              <a:rPr lang="en-US" sz="1300" spc="-40" dirty="0">
                <a:latin typeface="+mj-lt"/>
                <a:cs typeface="Calibri"/>
              </a:rPr>
              <a:t> </a:t>
            </a:r>
            <a:r>
              <a:rPr lang="en-US" sz="1300" dirty="0">
                <a:latin typeface="+mj-lt"/>
                <a:cs typeface="Calibri"/>
              </a:rPr>
              <a:t>round</a:t>
            </a:r>
            <a:r>
              <a:rPr lang="en-US" sz="1300" spc="-40" dirty="0">
                <a:latin typeface="+mj-lt"/>
                <a:cs typeface="Calibri"/>
              </a:rPr>
              <a:t> </a:t>
            </a:r>
            <a:r>
              <a:rPr lang="en-US" sz="1300" spc="-10" dirty="0">
                <a:latin typeface="+mj-lt"/>
                <a:cs typeface="Calibri"/>
              </a:rPr>
              <a:t>flavors</a:t>
            </a:r>
          </a:p>
          <a:p>
            <a:pPr>
              <a:lnSpc>
                <a:spcPct val="100000"/>
              </a:lnSpc>
              <a:spcBef>
                <a:spcPts val="325"/>
              </a:spcBef>
            </a:pPr>
            <a:r>
              <a:rPr lang="en-US" sz="1400" spc="-10" dirty="0">
                <a:latin typeface="+mj-lt"/>
              </a:rPr>
              <a:t>Sustainability</a:t>
            </a:r>
            <a:endParaRPr lang="en-US" sz="1400" spc="-10" dirty="0">
              <a:latin typeface="+mj-lt"/>
              <a:cs typeface="Calibri"/>
            </a:endParaRPr>
          </a:p>
          <a:p>
            <a:pPr lvl="1">
              <a:lnSpc>
                <a:spcPct val="100000"/>
              </a:lnSpc>
              <a:spcBef>
                <a:spcPts val="325"/>
              </a:spcBef>
            </a:pPr>
            <a:r>
              <a:rPr lang="en-US" sz="1300" spc="-25" dirty="0">
                <a:latin typeface="+mj-lt"/>
              </a:rPr>
              <a:t>High </a:t>
            </a:r>
            <a:r>
              <a:rPr lang="en-US" sz="1300" spc="-20" dirty="0">
                <a:latin typeface="+mj-lt"/>
              </a:rPr>
              <a:t>altitude</a:t>
            </a:r>
            <a:r>
              <a:rPr lang="en-US" sz="1300" spc="-175" dirty="0">
                <a:latin typeface="+mj-lt"/>
              </a:rPr>
              <a:t> </a:t>
            </a:r>
            <a:r>
              <a:rPr lang="en-US" sz="1300" dirty="0">
                <a:latin typeface="+mj-lt"/>
                <a:cs typeface="Calibri"/>
              </a:rPr>
              <a:t>terroir</a:t>
            </a:r>
            <a:r>
              <a:rPr lang="en-US" sz="1300" spc="-70" dirty="0">
                <a:latin typeface="+mj-lt"/>
                <a:cs typeface="Calibri"/>
              </a:rPr>
              <a:t> </a:t>
            </a:r>
            <a:r>
              <a:rPr lang="en-US" sz="1300" spc="-10" dirty="0">
                <a:latin typeface="+mj-lt"/>
                <a:cs typeface="Calibri"/>
              </a:rPr>
              <a:t>allows for perfect arid conditions for no pesticide use. </a:t>
            </a:r>
          </a:p>
          <a:p>
            <a:pPr lvl="1">
              <a:lnSpc>
                <a:spcPct val="100000"/>
              </a:lnSpc>
              <a:spcBef>
                <a:spcPts val="325"/>
              </a:spcBef>
            </a:pPr>
            <a:r>
              <a:rPr lang="en-US" sz="1300" spc="-10" dirty="0">
                <a:latin typeface="+mj-lt"/>
                <a:cs typeface="Calibri"/>
              </a:rPr>
              <a:t>All water is recycled, reused.  </a:t>
            </a:r>
          </a:p>
          <a:p>
            <a:pPr lvl="1">
              <a:lnSpc>
                <a:spcPct val="100000"/>
              </a:lnSpc>
              <a:spcBef>
                <a:spcPts val="325"/>
              </a:spcBef>
            </a:pPr>
            <a:r>
              <a:rPr lang="en-US" sz="1300" spc="-10" dirty="0">
                <a:latin typeface="+mj-lt"/>
                <a:cs typeface="Calibri"/>
              </a:rPr>
              <a:t>All Osmosis bottles are in eco-friendly, lightweight glass- 390 grams</a:t>
            </a:r>
          </a:p>
          <a:p>
            <a:pPr lvl="1">
              <a:lnSpc>
                <a:spcPct val="100000"/>
              </a:lnSpc>
              <a:spcBef>
                <a:spcPts val="325"/>
              </a:spcBef>
            </a:pPr>
            <a:r>
              <a:rPr lang="en-US" sz="1300" spc="-10" dirty="0">
                <a:latin typeface="+mj-lt"/>
                <a:cs typeface="Calibri"/>
              </a:rPr>
              <a:t>Cyclical Agriculture- Recycling program in the vineyard provides high quality bio compost made from the grape's skins and stalks. The compost is then used as fertilizer back in the vineyards.</a:t>
            </a:r>
          </a:p>
          <a:p>
            <a:pPr lvl="1">
              <a:lnSpc>
                <a:spcPct val="100000"/>
              </a:lnSpc>
              <a:spcBef>
                <a:spcPts val="325"/>
              </a:spcBef>
            </a:pPr>
            <a:r>
              <a:rPr lang="en-US" sz="1300" spc="-10" dirty="0">
                <a:latin typeface="+mj-lt"/>
                <a:cs typeface="Calibri"/>
              </a:rPr>
              <a:t>Osmosis’ vineyards are certified by GLOBAL G.A.P. Provide standards and protection of farming practices, water use, recycling, energy efficiency, pest management, sustainably sourced raw materials- assessing environmental impact.</a:t>
            </a:r>
          </a:p>
          <a:p>
            <a:pPr marL="0" indent="0" algn="ctr">
              <a:lnSpc>
                <a:spcPct val="100000"/>
              </a:lnSpc>
              <a:spcBef>
                <a:spcPts val="325"/>
              </a:spcBef>
              <a:buFont typeface="Arial" panose="020B0604020202020204" pitchFamily="34" charset="0"/>
              <a:buNone/>
            </a:pPr>
            <a:r>
              <a:rPr lang="en-US" sz="1700" b="1" spc="-10" dirty="0">
                <a:latin typeface="+mj-lt"/>
                <a:cs typeface="Calibri"/>
              </a:rPr>
              <a:t>Taste! Osmosis has been recommended by the Somm community – try it and become a believer!</a:t>
            </a:r>
          </a:p>
        </p:txBody>
      </p:sp>
      <p:pic>
        <p:nvPicPr>
          <p:cNvPr id="9" name="Picture 8">
            <a:extLst>
              <a:ext uri="{FF2B5EF4-FFF2-40B4-BE49-F238E27FC236}">
                <a16:creationId xmlns:a16="http://schemas.microsoft.com/office/drawing/2014/main" id="{3077A8A2-8DB0-FCE7-C24B-C5392C8D46D6}"/>
              </a:ext>
            </a:extLst>
          </p:cNvPr>
          <p:cNvPicPr>
            <a:picLocks noChangeAspect="1"/>
          </p:cNvPicPr>
          <p:nvPr/>
        </p:nvPicPr>
        <p:blipFill rotWithShape="1">
          <a:blip r:embed="rId5"/>
          <a:srcRect r="-4063" b="-10975"/>
          <a:stretch/>
        </p:blipFill>
        <p:spPr>
          <a:xfrm>
            <a:off x="8362095" y="5426270"/>
            <a:ext cx="565971" cy="570871"/>
          </a:xfrm>
          <a:prstGeom prst="ellipse">
            <a:avLst/>
          </a:prstGeom>
        </p:spPr>
      </p:pic>
      <p:grpSp>
        <p:nvGrpSpPr>
          <p:cNvPr id="10" name="Group 9">
            <a:extLst>
              <a:ext uri="{FF2B5EF4-FFF2-40B4-BE49-F238E27FC236}">
                <a16:creationId xmlns:a16="http://schemas.microsoft.com/office/drawing/2014/main" id="{26F0A7CF-CFC4-7CCE-F0A4-3248C79BE579}"/>
              </a:ext>
            </a:extLst>
          </p:cNvPr>
          <p:cNvGrpSpPr/>
          <p:nvPr/>
        </p:nvGrpSpPr>
        <p:grpSpPr>
          <a:xfrm>
            <a:off x="627518" y="6128020"/>
            <a:ext cx="1980973" cy="647402"/>
            <a:chOff x="616260" y="6117412"/>
            <a:chExt cx="1980973" cy="647402"/>
          </a:xfrm>
        </p:grpSpPr>
        <p:pic>
          <p:nvPicPr>
            <p:cNvPr id="11" name="Picture 10">
              <a:extLst>
                <a:ext uri="{FF2B5EF4-FFF2-40B4-BE49-F238E27FC236}">
                  <a16:creationId xmlns:a16="http://schemas.microsoft.com/office/drawing/2014/main" id="{74882383-84EE-D102-0B8B-A4E273031D0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091" b="89394" l="6512" r="89767">
                          <a14:foregroundMark x1="6512" y1="56061" x2="12558" y2="75758"/>
                          <a14:foregroundMark x1="27442" y1="43939" x2="37674" y2="54545"/>
                          <a14:foregroundMark x1="45116" y1="57576" x2="45116" y2="57576"/>
                          <a14:foregroundMark x1="50698" y1="59091" x2="50698" y2="59091"/>
                          <a14:foregroundMark x1="54419" y1="60606" x2="54419" y2="60606"/>
                          <a14:foregroundMark x1="58140" y1="60606" x2="58140" y2="60606"/>
                          <a14:foregroundMark x1="60465" y1="62121" x2="60465" y2="62121"/>
                          <a14:foregroundMark x1="63256" y1="63636" x2="63256" y2="63636"/>
                          <a14:foregroundMark x1="71628" y1="56061" x2="71628" y2="56061"/>
                          <a14:foregroundMark x1="76744" y1="62121" x2="76744" y2="62121"/>
                          <a14:foregroundMark x1="80465" y1="60606" x2="80465" y2="60606"/>
                          <a14:foregroundMark x1="84651" y1="63636" x2="84651" y2="63636"/>
                          <a14:foregroundMark x1="85581" y1="54545" x2="85581" y2="54545"/>
                          <a14:foregroundMark x1="81395" y1="56061" x2="81395" y2="56061"/>
                          <a14:foregroundMark x1="71628" y1="48485" x2="71628" y2="48485"/>
                          <a14:foregroundMark x1="51628" y1="54545" x2="51628" y2="54545"/>
                          <a14:foregroundMark x1="53953" y1="51515" x2="53953" y2="51515"/>
                          <a14:foregroundMark x1="58605" y1="57576" x2="58605" y2="57576"/>
                        </a14:backgroundRemoval>
                      </a14:imgEffect>
                    </a14:imgLayer>
                  </a14:imgProps>
                </a:ext>
              </a:extLst>
            </a:blip>
            <a:stretch>
              <a:fillRect/>
            </a:stretch>
          </p:blipFill>
          <p:spPr>
            <a:xfrm>
              <a:off x="616260" y="6117412"/>
              <a:ext cx="1980973" cy="608112"/>
            </a:xfrm>
            <a:prstGeom prst="rect">
              <a:avLst/>
            </a:prstGeom>
          </p:spPr>
        </p:pic>
        <p:sp>
          <p:nvSpPr>
            <p:cNvPr id="12" name="TextBox 11">
              <a:extLst>
                <a:ext uri="{FF2B5EF4-FFF2-40B4-BE49-F238E27FC236}">
                  <a16:creationId xmlns:a16="http://schemas.microsoft.com/office/drawing/2014/main" id="{408C150F-0E6D-3A4E-5608-1ECE95E460E6}"/>
                </a:ext>
              </a:extLst>
            </p:cNvPr>
            <p:cNvSpPr txBox="1"/>
            <p:nvPr/>
          </p:nvSpPr>
          <p:spPr>
            <a:xfrm>
              <a:off x="1472637" y="6487815"/>
              <a:ext cx="838129" cy="276999"/>
            </a:xfrm>
            <a:prstGeom prst="rect">
              <a:avLst/>
            </a:prstGeom>
            <a:noFill/>
          </p:spPr>
          <p:txBody>
            <a:bodyPr wrap="square" rtlCol="0">
              <a:spAutoFit/>
            </a:bodyPr>
            <a:lstStyle/>
            <a:p>
              <a:r>
                <a:rPr lang="en-US" sz="1200" dirty="0">
                  <a:solidFill>
                    <a:schemeClr val="bg1">
                      <a:lumMod val="50000"/>
                    </a:schemeClr>
                  </a:solidFill>
                </a:rPr>
                <a:t>390 grams</a:t>
              </a:r>
            </a:p>
          </p:txBody>
        </p:sp>
      </p:grpSp>
    </p:spTree>
    <p:extLst>
      <p:ext uri="{BB962C8B-B14F-4D97-AF65-F5344CB8AC3E}">
        <p14:creationId xmlns:p14="http://schemas.microsoft.com/office/powerpoint/2010/main" val="375956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19536B-EFB0-4163-ADE7-E1911B4B4151}"/>
              </a:ext>
            </a:extLst>
          </p:cNvPr>
          <p:cNvSpPr txBox="1"/>
          <p:nvPr/>
        </p:nvSpPr>
        <p:spPr>
          <a:xfrm>
            <a:off x="223313" y="985685"/>
            <a:ext cx="5862176" cy="5601533"/>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mj-lt"/>
              </a:rPr>
              <a:t>Taste first -Speak Second</a:t>
            </a:r>
            <a:r>
              <a:rPr kumimoji="0" lang="en-US" sz="1200" i="0" u="none" strike="noStrike" kern="1200" cap="none" spc="0" normalizeH="0" baseline="0" noProof="0" dirty="0">
                <a:ln>
                  <a:noFill/>
                </a:ln>
                <a:solidFill>
                  <a:prstClr val="black"/>
                </a:solidFill>
                <a:effectLst/>
                <a:uLnTx/>
                <a:uFillTx/>
                <a:latin typeface="+mj-lt"/>
              </a:rPr>
              <a:t>!- Have the buyer taste before mentioning its lower in calories and alcohol, zero sugar, Vegan, etc. This removes any preconceived notions that </a:t>
            </a:r>
            <a:r>
              <a:rPr kumimoji="0" lang="en-US" sz="1200" i="1" u="none" strike="noStrike" kern="1200" cap="none" spc="0" normalizeH="0" baseline="0" noProof="0" dirty="0">
                <a:ln>
                  <a:noFill/>
                </a:ln>
                <a:solidFill>
                  <a:prstClr val="black"/>
                </a:solidFill>
                <a:effectLst/>
                <a:uLnTx/>
                <a:uFillTx/>
                <a:latin typeface="+mj-lt"/>
              </a:rPr>
              <a:t>better for you = bad taste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i="1" u="none" strike="noStrike" kern="1200" cap="none" spc="0" normalizeH="0" baseline="0" noProof="0" dirty="0">
              <a:ln>
                <a:noFill/>
              </a:ln>
              <a:solidFill>
                <a:prstClr val="black"/>
              </a:solidFill>
              <a:effectLst/>
              <a:uLnTx/>
              <a:uFillTx/>
              <a:latin typeface="+mj-lt"/>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mj-lt"/>
              </a:rPr>
              <a:t>Off Prem- </a:t>
            </a:r>
            <a:r>
              <a:rPr kumimoji="0" lang="en-US" sz="1200" i="0" u="none" strike="noStrike" kern="1200" cap="none" spc="0" normalizeH="0" baseline="0" noProof="0" dirty="0">
                <a:ln>
                  <a:noFill/>
                </a:ln>
                <a:solidFill>
                  <a:prstClr val="black"/>
                </a:solidFill>
                <a:effectLst/>
                <a:uLnTx/>
                <a:uFillTx/>
                <a:latin typeface="+mj-lt"/>
              </a:rPr>
              <a:t>These wines do well in the varietal set</a:t>
            </a:r>
            <a:r>
              <a:rPr lang="en-US" sz="1200" dirty="0">
                <a:solidFill>
                  <a:prstClr val="black"/>
                </a:solidFill>
                <a:latin typeface="+mj-lt"/>
              </a:rPr>
              <a:t> or </a:t>
            </a:r>
            <a:r>
              <a:rPr kumimoji="0" lang="en-US" sz="1200" i="0" u="none" strike="noStrike" kern="1200" cap="none" spc="0" normalizeH="0" baseline="0" noProof="0" dirty="0">
                <a:ln>
                  <a:noFill/>
                </a:ln>
                <a:solidFill>
                  <a:prstClr val="black"/>
                </a:solidFill>
                <a:effectLst/>
                <a:uLnTx/>
                <a:uFillTx/>
                <a:latin typeface="+mj-lt"/>
              </a:rPr>
              <a:t>in a cold box, be sure to utilize the necker</a:t>
            </a:r>
            <a:r>
              <a:rPr lang="en-US" sz="1200" dirty="0">
                <a:solidFill>
                  <a:prstClr val="black"/>
                </a:solidFill>
                <a:latin typeface="+mj-lt"/>
              </a:rPr>
              <a:t>, </a:t>
            </a:r>
            <a:r>
              <a:rPr kumimoji="0" lang="en-US" sz="1200" i="0" u="none" strike="noStrike" kern="1200" cap="none" spc="0" normalizeH="0" baseline="0" noProof="0" dirty="0">
                <a:ln>
                  <a:noFill/>
                </a:ln>
                <a:solidFill>
                  <a:prstClr val="black"/>
                </a:solidFill>
                <a:effectLst/>
                <a:uLnTx/>
                <a:uFillTx/>
                <a:latin typeface="+mj-lt"/>
              </a:rPr>
              <a:t>shelf talker and/ or case cards.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i="0" u="none" strike="noStrike" kern="1200" cap="none" spc="0" normalizeH="0" baseline="0" noProof="0" dirty="0">
              <a:ln>
                <a:noFill/>
              </a:ln>
              <a:solidFill>
                <a:prstClr val="black"/>
              </a:solidFill>
              <a:effectLst/>
              <a:uLnTx/>
              <a:uFillTx/>
              <a:latin typeface="+mj-lt"/>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mj-lt"/>
              </a:rPr>
              <a:t>On Prem- </a:t>
            </a:r>
            <a:r>
              <a:rPr kumimoji="0" lang="en-US" sz="1200" i="0" u="none" strike="noStrike" kern="1200" cap="none" spc="0" normalizeH="0" baseline="0" noProof="0" dirty="0">
                <a:ln>
                  <a:noFill/>
                </a:ln>
                <a:solidFill>
                  <a:prstClr val="black"/>
                </a:solidFill>
                <a:effectLst/>
                <a:uLnTx/>
                <a:uFillTx/>
                <a:latin typeface="+mj-lt"/>
              </a:rPr>
              <a:t>wine list, suggest the “85 calories per serving and/ or zero sugar” is listed. This shopper is LOOKING for direction.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800" i="0" u="none" strike="noStrike" kern="1200" cap="none" spc="0" normalizeH="0" baseline="0" noProof="0" dirty="0">
              <a:ln>
                <a:noFill/>
              </a:ln>
              <a:solidFill>
                <a:prstClr val="black"/>
              </a:solidFill>
              <a:effectLst/>
              <a:uLnTx/>
              <a:uFillTx/>
              <a:latin typeface="+mj-lt"/>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mj-lt"/>
              </a:rPr>
              <a:t>Osmosis IS Social!!  </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solidFill>
                  <a:prstClr val="black"/>
                </a:solidFill>
                <a:effectLst/>
                <a:uLnTx/>
                <a:uFillTx/>
                <a:latin typeface="+mj-lt"/>
              </a:rPr>
              <a:t>Social media campaign includes Instagram, Facebook, and website! </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solidFill>
                  <a:prstClr val="black"/>
                </a:solidFill>
                <a:effectLst/>
                <a:uLnTx/>
                <a:uFillTx/>
                <a:latin typeface="+mj-lt"/>
              </a:rPr>
              <a:t>“How we Made the Best Better-for-You Wine” at: </a:t>
            </a:r>
            <a:r>
              <a:rPr kumimoji="0" lang="en-US" sz="1200" i="0" u="none" strike="noStrike" kern="1200" cap="none" spc="0" normalizeH="0" baseline="0" noProof="0" dirty="0">
                <a:ln>
                  <a:noFill/>
                </a:ln>
                <a:solidFill>
                  <a:prstClr val="black"/>
                </a:solidFill>
                <a:effectLst/>
                <a:uLnTx/>
                <a:uFillTx/>
                <a:latin typeface="+mj-lt"/>
                <a:hlinkClick r:id="rId2"/>
              </a:rPr>
              <a:t>https://vinodelsol.com/thewineries/osmosis</a:t>
            </a:r>
            <a:endParaRPr kumimoji="0" lang="en-US" sz="1200" i="0" u="none" strike="noStrike" kern="1200" cap="none" spc="0" normalizeH="0" baseline="0" noProof="0" dirty="0">
              <a:ln>
                <a:noFill/>
              </a:ln>
              <a:solidFill>
                <a:prstClr val="black"/>
              </a:solidFill>
              <a:effectLst/>
              <a:uLnTx/>
              <a:uFillTx/>
              <a:latin typeface="+mj-lt"/>
            </a:endParaRPr>
          </a:p>
          <a:p>
            <a:pPr>
              <a:defRPr/>
            </a:pPr>
            <a:endParaRPr kumimoji="0" lang="en-US" sz="1200" i="0" u="none" strike="noStrike" kern="1200" cap="none" spc="0" normalizeH="0" baseline="0" noProof="0" dirty="0">
              <a:ln>
                <a:noFill/>
              </a:ln>
              <a:solidFill>
                <a:prstClr val="black"/>
              </a:solidFill>
              <a:effectLst/>
              <a:uLnTx/>
              <a:uFillTx/>
              <a:latin typeface="+mj-lt"/>
            </a:endParaRPr>
          </a:p>
          <a:p>
            <a:pPr>
              <a:defRPr/>
            </a:pPr>
            <a:r>
              <a:rPr kumimoji="0" lang="en-US" sz="1200" b="1" i="0" u="none" strike="noStrike" kern="1200" cap="none" spc="0" normalizeH="0" baseline="0" noProof="0" dirty="0">
                <a:ln>
                  <a:noFill/>
                </a:ln>
                <a:solidFill>
                  <a:prstClr val="black"/>
                </a:solidFill>
                <a:effectLst/>
                <a:uLnTx/>
                <a:uFillTx/>
                <a:latin typeface="+mj-lt"/>
              </a:rPr>
              <a:t>Buyer Pushback?  Don’t Worry!</a:t>
            </a:r>
          </a:p>
          <a:p>
            <a:pPr marL="342900" indent="-34290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mj-lt"/>
              </a:rPr>
              <a:t>“I don’t have customers asking for healthier wine.”  </a:t>
            </a:r>
          </a:p>
          <a:p>
            <a:pPr marL="800100" lvl="1" indent="-34290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mj-lt"/>
              </a:rPr>
              <a:t>Answer: Its coming! According to Forbes, consumer demand for “Better for You” wine is skyrocketing, and syndicated depletion data shows that these wines are a bright spot in a down market.  Don’t miss out by not offing an alternative to your consumers.  Remember when people thought Lite Beer would be a fad?</a:t>
            </a:r>
          </a:p>
          <a:p>
            <a:pPr marL="342900" indent="-342900">
              <a:buFont typeface="Arial" panose="020B0604020202020204" pitchFamily="34" charset="0"/>
              <a:buChar char="•"/>
              <a:defRPr/>
            </a:pPr>
            <a:endParaRPr kumimoji="0" lang="en-US" sz="800" i="0" u="none" strike="noStrike" kern="1200" cap="none" spc="0" normalizeH="0" baseline="0" noProof="0" dirty="0">
              <a:ln>
                <a:noFill/>
              </a:ln>
              <a:solidFill>
                <a:prstClr val="black"/>
              </a:solidFill>
              <a:effectLst/>
              <a:uLnTx/>
              <a:uFillTx/>
              <a:latin typeface="+mj-lt"/>
            </a:endParaRPr>
          </a:p>
          <a:p>
            <a:pPr marL="342900" indent="-34290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mj-lt"/>
              </a:rPr>
              <a:t>“Something is missing in this wine.” Some may come to this conclusion not on the wine’s merits, but because they have a preconceived notion given it is lower in calories, sugar and alc.   </a:t>
            </a:r>
          </a:p>
          <a:p>
            <a:pPr marL="800100" lvl="1" indent="-34290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mj-lt"/>
              </a:rPr>
              <a:t>Answer: Consumers love this wine. After many trials, Osmosis is the best tasting, BFY wine from family vineyards, estate fruit that is sustainably farmed.  Osmosis has been featured in </a:t>
            </a:r>
            <a:r>
              <a:rPr kumimoji="0" lang="en-US" sz="1200" b="1" i="1" u="none" strike="noStrike" kern="1200" cap="none" spc="0" normalizeH="0" baseline="0" noProof="0" dirty="0">
                <a:ln>
                  <a:noFill/>
                </a:ln>
                <a:solidFill>
                  <a:prstClr val="black"/>
                </a:solidFill>
                <a:effectLst/>
                <a:uLnTx/>
                <a:uFillTx/>
                <a:latin typeface="+mj-lt"/>
              </a:rPr>
              <a:t>FORBES</a:t>
            </a:r>
            <a:r>
              <a:rPr kumimoji="0" lang="en-US" sz="1200" i="1" u="none" strike="noStrike" kern="1200" cap="none" spc="0" normalizeH="0" baseline="0" noProof="0" dirty="0">
                <a:ln>
                  <a:noFill/>
                </a:ln>
                <a:solidFill>
                  <a:prstClr val="black"/>
                </a:solidFill>
                <a:effectLst/>
                <a:uLnTx/>
                <a:uFillTx/>
                <a:latin typeface="+mj-lt"/>
              </a:rPr>
              <a:t> and </a:t>
            </a:r>
            <a:r>
              <a:rPr kumimoji="0" lang="en-US" sz="1200" b="1" i="1" u="none" strike="noStrike" kern="1200" cap="none" spc="0" normalizeH="0" baseline="0" noProof="0" dirty="0">
                <a:ln>
                  <a:noFill/>
                </a:ln>
                <a:solidFill>
                  <a:prstClr val="black"/>
                </a:solidFill>
                <a:effectLst/>
                <a:uLnTx/>
                <a:uFillTx/>
                <a:latin typeface="+mj-lt"/>
              </a:rPr>
              <a:t>FOOD &amp; WINE </a:t>
            </a:r>
            <a:r>
              <a:rPr kumimoji="0" lang="en-US" sz="1200" u="none" strike="noStrike" kern="1200" cap="none" spc="0" normalizeH="0" baseline="0" noProof="0" dirty="0">
                <a:ln>
                  <a:noFill/>
                </a:ln>
                <a:solidFill>
                  <a:prstClr val="black"/>
                </a:solidFill>
                <a:effectLst/>
                <a:uLnTx/>
                <a:uFillTx/>
                <a:latin typeface="+mj-lt"/>
              </a:rPr>
              <a:t>and recognized by the SOMM community (check out multiple M.S. reviews on our website)!</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32C9E699-1392-3588-A335-02BDF1538FB7}"/>
              </a:ext>
            </a:extLst>
          </p:cNvPr>
          <p:cNvSpPr txBox="1"/>
          <p:nvPr/>
        </p:nvSpPr>
        <p:spPr>
          <a:xfrm>
            <a:off x="300030" y="249041"/>
            <a:ext cx="4271970" cy="490904"/>
          </a:xfrm>
          <a:prstGeom prst="rect">
            <a:avLst/>
          </a:prstGeom>
          <a:noFill/>
        </p:spPr>
        <p:txBody>
          <a:bodyPr wrap="square" rtlCol="0">
            <a:spAutoFit/>
          </a:bodyPr>
          <a:lstStyle/>
          <a:p>
            <a:pPr marL="0" marR="0" lvl="0" indent="0" defTabSz="457200" rtl="0" eaLnBrk="1" fontAlgn="ctr" latinLnBrk="0" hangingPunct="1">
              <a:lnSpc>
                <a:spcPct val="90000"/>
              </a:lnSpc>
              <a:spcBef>
                <a:spcPts val="0"/>
              </a:spcBef>
              <a:spcAft>
                <a:spcPts val="450"/>
              </a:spcAft>
              <a:buClrTx/>
              <a:buSzTx/>
              <a:buFontTx/>
              <a:buNone/>
              <a:tabLst/>
              <a:defRPr/>
            </a:pPr>
            <a:r>
              <a:rPr lang="en-US" sz="2800" b="1" dirty="0">
                <a:solidFill>
                  <a:prstClr val="black"/>
                </a:solidFill>
                <a:effectLst>
                  <a:outerShdw blurRad="38100" dist="38100" dir="2700000" algn="tl">
                    <a:srgbClr val="000000">
                      <a:alpha val="43137"/>
                    </a:srgbClr>
                  </a:outerShdw>
                </a:effectLst>
                <a:latin typeface="+mj-lt"/>
              </a:rPr>
              <a:t>How to SELL Osmosis?</a:t>
            </a:r>
            <a:endParaRPr kumimoji="0" lang="en-US" sz="800" b="0" i="0" u="none" strike="noStrike" kern="1200" cap="none" spc="0" normalizeH="0" baseline="0" noProof="0" dirty="0">
              <a:ln>
                <a:noFill/>
              </a:ln>
              <a:solidFill>
                <a:prstClr val="black"/>
              </a:solidFill>
              <a:effectLst/>
              <a:uLnTx/>
              <a:uFillTx/>
              <a:latin typeface="+mj-lt"/>
              <a:ea typeface="+mn-ea"/>
              <a:cs typeface="+mn-cs"/>
            </a:endParaRPr>
          </a:p>
        </p:txBody>
      </p:sp>
      <p:pic>
        <p:nvPicPr>
          <p:cNvPr id="3" name="Picture 2">
            <a:extLst>
              <a:ext uri="{FF2B5EF4-FFF2-40B4-BE49-F238E27FC236}">
                <a16:creationId xmlns:a16="http://schemas.microsoft.com/office/drawing/2014/main" id="{97F8D51B-83BB-4426-B990-B71712EBC930}"/>
              </a:ext>
            </a:extLst>
          </p:cNvPr>
          <p:cNvPicPr>
            <a:picLocks noChangeAspect="1"/>
          </p:cNvPicPr>
          <p:nvPr/>
        </p:nvPicPr>
        <p:blipFill>
          <a:blip r:embed="rId3"/>
          <a:stretch>
            <a:fillRect/>
          </a:stretch>
        </p:blipFill>
        <p:spPr>
          <a:xfrm>
            <a:off x="6263724" y="3637445"/>
            <a:ext cx="2580246" cy="2651760"/>
          </a:xfrm>
          <a:prstGeom prst="rect">
            <a:avLst/>
          </a:prstGeom>
          <a:ln>
            <a:solidFill>
              <a:schemeClr val="accent1"/>
            </a:solidFill>
          </a:ln>
        </p:spPr>
      </p:pic>
      <p:pic>
        <p:nvPicPr>
          <p:cNvPr id="5" name="Picture 4">
            <a:extLst>
              <a:ext uri="{FF2B5EF4-FFF2-40B4-BE49-F238E27FC236}">
                <a16:creationId xmlns:a16="http://schemas.microsoft.com/office/drawing/2014/main" id="{E5413FCB-EF8B-342B-EFA6-9FBE6CAD5D91}"/>
              </a:ext>
            </a:extLst>
          </p:cNvPr>
          <p:cNvPicPr>
            <a:picLocks noChangeAspect="1"/>
          </p:cNvPicPr>
          <p:nvPr/>
        </p:nvPicPr>
        <p:blipFill>
          <a:blip r:embed="rId4"/>
          <a:stretch>
            <a:fillRect/>
          </a:stretch>
        </p:blipFill>
        <p:spPr>
          <a:xfrm>
            <a:off x="6263724" y="985685"/>
            <a:ext cx="2571256" cy="2651760"/>
          </a:xfrm>
          <a:prstGeom prst="rect">
            <a:avLst/>
          </a:prstGeom>
          <a:ln>
            <a:solidFill>
              <a:schemeClr val="accent1"/>
            </a:solidFill>
          </a:ln>
        </p:spPr>
      </p:pic>
    </p:spTree>
    <p:extLst>
      <p:ext uri="{BB962C8B-B14F-4D97-AF65-F5344CB8AC3E}">
        <p14:creationId xmlns:p14="http://schemas.microsoft.com/office/powerpoint/2010/main" val="81933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9B336-42A6-0944-6E9A-DE4E0C5A2A53}"/>
              </a:ext>
            </a:extLst>
          </p:cNvPr>
          <p:cNvSpPr txBox="1"/>
          <p:nvPr/>
        </p:nvSpPr>
        <p:spPr>
          <a:xfrm>
            <a:off x="2013995" y="2974694"/>
            <a:ext cx="4930815" cy="523220"/>
          </a:xfrm>
          <a:prstGeom prst="rect">
            <a:avLst/>
          </a:prstGeom>
          <a:noFill/>
        </p:spPr>
        <p:txBody>
          <a:bodyPr wrap="square" rtlCol="0">
            <a:spAutoFit/>
          </a:bodyPr>
          <a:lstStyle/>
          <a:p>
            <a:pPr algn="ctr"/>
            <a:r>
              <a:rPr lang="en-US" sz="2800" dirty="0"/>
              <a:t>Appendix</a:t>
            </a:r>
          </a:p>
        </p:txBody>
      </p:sp>
    </p:spTree>
    <p:extLst>
      <p:ext uri="{BB962C8B-B14F-4D97-AF65-F5344CB8AC3E}">
        <p14:creationId xmlns:p14="http://schemas.microsoft.com/office/powerpoint/2010/main" val="194466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05C5-C273-AB9F-6849-E8AD595A63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776B29-C60F-8EEE-627D-D5F3A12E0F68}"/>
              </a:ext>
            </a:extLst>
          </p:cNvPr>
          <p:cNvSpPr/>
          <p:nvPr/>
        </p:nvSpPr>
        <p:spPr>
          <a:xfrm>
            <a:off x="6845268" y="33819"/>
            <a:ext cx="2273611" cy="1070936"/>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FFFFF"/>
              </a:solidFill>
              <a:latin typeface="Calibri" panose="020F0502020204030204"/>
              <a:sym typeface="Arial"/>
            </a:endParaRPr>
          </a:p>
        </p:txBody>
      </p:sp>
      <p:pic>
        <p:nvPicPr>
          <p:cNvPr id="2050" name="Picture 2">
            <a:extLst>
              <a:ext uri="{FF2B5EF4-FFF2-40B4-BE49-F238E27FC236}">
                <a16:creationId xmlns:a16="http://schemas.microsoft.com/office/drawing/2014/main" id="{C527CB26-9877-6880-10DD-DA51EE3435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97" r="6970"/>
          <a:stretch/>
        </p:blipFill>
        <p:spPr bwMode="auto">
          <a:xfrm>
            <a:off x="85846" y="947851"/>
            <a:ext cx="1530337" cy="584572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0D0D3B1-ADEC-9BAF-30E5-E5136AB6D09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59" b="94853" l="9605" r="94350">
                        <a14:foregroundMark x1="9605" y1="20588" x2="20904" y2="22059"/>
                        <a14:foregroundMark x1="15254" y1="25735" x2="14124" y2="36765"/>
                        <a14:foregroundMark x1="27119" y1="33088" x2="29379" y2="30147"/>
                        <a14:foregroundMark x1="42938" y1="24265" x2="49153" y2="44118"/>
                        <a14:foregroundMark x1="53107" y1="30882" x2="53672" y2="30882"/>
                        <a14:foregroundMark x1="66667" y1="24265" x2="61017" y2="44118"/>
                        <a14:foregroundMark x1="84181" y1="25000" x2="83051" y2="26471"/>
                        <a14:foregroundMark x1="88701" y1="22059" x2="72316" y2="57353"/>
                        <a14:foregroundMark x1="72316" y1="57353" x2="72881" y2="56618"/>
                        <a14:foregroundMark x1="83051" y1="23529" x2="92655" y2="27941"/>
                        <a14:foregroundMark x1="92090" y1="26471" x2="94915" y2="30147"/>
                        <a14:foregroundMark x1="64972" y1="68382" x2="51977" y2="73529"/>
                        <a14:foregroundMark x1="46328" y1="61765" x2="45198" y2="77206"/>
                        <a14:foregroundMark x1="19774" y1="55882" x2="45763" y2="53676"/>
                        <a14:foregroundMark x1="41243" y1="88235" x2="71751" y2="85294"/>
                        <a14:foregroundMark x1="71751" y1="85294" x2="40113" y2="94853"/>
                        <a14:foregroundMark x1="40113" y1="94853" x2="40113" y2="94853"/>
                        <a14:foregroundMark x1="66667" y1="80882" x2="74011" y2="69853"/>
                        <a14:foregroundMark x1="77401" y1="64706" x2="76271" y2="58824"/>
                        <a14:foregroundMark x1="76271" y1="58824" x2="76271" y2="68382"/>
                        <a14:foregroundMark x1="76271" y1="68382" x2="76271" y2="69853"/>
                        <a14:foregroundMark x1="74011" y1="72794" x2="74011" y2="72794"/>
                      </a14:backgroundRemoval>
                    </a14:imgEffect>
                  </a14:imgLayer>
                </a14:imgProps>
              </a:ext>
            </a:extLst>
          </a:blip>
          <a:stretch>
            <a:fillRect/>
          </a:stretch>
        </p:blipFill>
        <p:spPr>
          <a:xfrm>
            <a:off x="6902752" y="2601483"/>
            <a:ext cx="478832" cy="365760"/>
          </a:xfrm>
          <a:prstGeom prst="rect">
            <a:avLst/>
          </a:prstGeom>
        </p:spPr>
      </p:pic>
      <p:pic>
        <p:nvPicPr>
          <p:cNvPr id="8" name="Picture 7">
            <a:extLst>
              <a:ext uri="{FF2B5EF4-FFF2-40B4-BE49-F238E27FC236}">
                <a16:creationId xmlns:a16="http://schemas.microsoft.com/office/drawing/2014/main" id="{656D0F5C-A6B7-3A34-8F78-3A1D47F932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 b="98020" l="9551" r="92135">
                        <a14:foregroundMark x1="20787" y1="23762" x2="63483" y2="12871"/>
                        <a14:foregroundMark x1="63483" y1="12871" x2="73596" y2="26733"/>
                        <a14:foregroundMark x1="92135" y1="30693" x2="88764" y2="65347"/>
                        <a14:foregroundMark x1="88764" y1="65347" x2="87079" y2="65347"/>
                        <a14:foregroundMark x1="75843" y1="70297" x2="48315" y2="90099"/>
                        <a14:foregroundMark x1="48315" y1="90099" x2="24719" y2="78218"/>
                        <a14:foregroundMark x1="24719" y1="78218" x2="21348" y2="71287"/>
                        <a14:foregroundMark x1="11236" y1="34653" x2="10112" y2="59406"/>
                        <a14:foregroundMark x1="24157" y1="17822" x2="56180" y2="3960"/>
                        <a14:foregroundMark x1="56180" y1="3960" x2="66292" y2="10891"/>
                        <a14:foregroundMark x1="31461" y1="81188" x2="52809" y2="87129"/>
                        <a14:foregroundMark x1="52809" y1="87129" x2="80337" y2="73267"/>
                        <a14:foregroundMark x1="38764" y1="92079" x2="63483" y2="92079"/>
                        <a14:foregroundMark x1="63483" y1="92079" x2="69101" y2="86139"/>
                        <a14:foregroundMark x1="34831" y1="87129" x2="55618" y2="93069"/>
                        <a14:foregroundMark x1="55618" y1="93069" x2="64045" y2="88119"/>
                        <a14:foregroundMark x1="38764" y1="92079" x2="56180" y2="98020"/>
                        <a14:foregroundMark x1="56180" y1="98020" x2="65730" y2="89109"/>
                        <a14:foregroundMark x1="11236" y1="38614" x2="20787" y2="70297"/>
                        <a14:foregroundMark x1="20787" y1="70297" x2="25843" y2="73267"/>
                        <a14:foregroundMark x1="15730" y1="31683" x2="58989" y2="40594"/>
                        <a14:foregroundMark x1="58989" y1="40594" x2="74157" y2="39604"/>
                        <a14:foregroundMark x1="21348" y1="24752" x2="19101" y2="21782"/>
                      </a14:backgroundRemoval>
                    </a14:imgEffect>
                  </a14:imgLayer>
                </a14:imgProps>
              </a:ext>
            </a:extLst>
          </a:blip>
          <a:stretch>
            <a:fillRect/>
          </a:stretch>
        </p:blipFill>
        <p:spPr>
          <a:xfrm>
            <a:off x="7345614" y="3024754"/>
            <a:ext cx="503983" cy="285965"/>
          </a:xfrm>
          <a:prstGeom prst="rect">
            <a:avLst/>
          </a:prstGeom>
        </p:spPr>
      </p:pic>
      <p:sp>
        <p:nvSpPr>
          <p:cNvPr id="62" name="TextBox 61">
            <a:extLst>
              <a:ext uri="{FF2B5EF4-FFF2-40B4-BE49-F238E27FC236}">
                <a16:creationId xmlns:a16="http://schemas.microsoft.com/office/drawing/2014/main" id="{7AF93FFE-7F10-5A13-7B8D-21F5283F0A68}"/>
              </a:ext>
            </a:extLst>
          </p:cNvPr>
          <p:cNvSpPr txBox="1"/>
          <p:nvPr/>
        </p:nvSpPr>
        <p:spPr>
          <a:xfrm>
            <a:off x="6889680" y="1155065"/>
            <a:ext cx="2194560" cy="461665"/>
          </a:xfrm>
          <a:prstGeom prst="rect">
            <a:avLst/>
          </a:prstGeom>
          <a:noFill/>
        </p:spPr>
        <p:txBody>
          <a:bodyPr wrap="square" rtlCol="0">
            <a:spAutoFit/>
          </a:bodyPr>
          <a:lstStyle/>
          <a:p>
            <a:pPr algn="ctr" defTabSz="914416" fontAlgn="base">
              <a:spcBef>
                <a:spcPct val="0"/>
              </a:spcBef>
              <a:spcAft>
                <a:spcPct val="0"/>
              </a:spcAft>
              <a:defRPr/>
            </a:pPr>
            <a:r>
              <a:rPr lang="en-US" sz="1200" dirty="0">
                <a:solidFill>
                  <a:prstClr val="black"/>
                </a:solidFill>
                <a:latin typeface="Calibri Light" panose="020F0302020204030204"/>
                <a:cs typeface="Arial"/>
                <a:sym typeface="Arial"/>
              </a:rPr>
              <a:t>Wine Trade Endorsements from Somm Community:</a:t>
            </a:r>
          </a:p>
        </p:txBody>
      </p:sp>
      <p:grpSp>
        <p:nvGrpSpPr>
          <p:cNvPr id="25" name="Group 24">
            <a:extLst>
              <a:ext uri="{FF2B5EF4-FFF2-40B4-BE49-F238E27FC236}">
                <a16:creationId xmlns:a16="http://schemas.microsoft.com/office/drawing/2014/main" id="{4E0BCD04-41BB-A67B-CB39-652582EB88F2}"/>
              </a:ext>
            </a:extLst>
          </p:cNvPr>
          <p:cNvGrpSpPr/>
          <p:nvPr/>
        </p:nvGrpSpPr>
        <p:grpSpPr>
          <a:xfrm>
            <a:off x="4723737" y="3469534"/>
            <a:ext cx="4132657" cy="825088"/>
            <a:chOff x="3624406" y="2594896"/>
            <a:chExt cx="4679146" cy="852678"/>
          </a:xfrm>
        </p:grpSpPr>
        <p:pic>
          <p:nvPicPr>
            <p:cNvPr id="3" name="Picture 2">
              <a:extLst>
                <a:ext uri="{FF2B5EF4-FFF2-40B4-BE49-F238E27FC236}">
                  <a16:creationId xmlns:a16="http://schemas.microsoft.com/office/drawing/2014/main" id="{6F9FFF7A-F122-8FD5-889B-EBACD014EB0E}"/>
                </a:ext>
              </a:extLst>
            </p:cNvPr>
            <p:cNvPicPr>
              <a:picLocks noChangeAspect="1"/>
            </p:cNvPicPr>
            <p:nvPr/>
          </p:nvPicPr>
          <p:blipFill rotWithShape="1">
            <a:blip r:embed="rId8"/>
            <a:srcRect l="17076" r="46033"/>
            <a:stretch/>
          </p:blipFill>
          <p:spPr>
            <a:xfrm>
              <a:off x="6817689" y="2594896"/>
              <a:ext cx="1485863" cy="852678"/>
            </a:xfrm>
            <a:prstGeom prst="rect">
              <a:avLst/>
            </a:prstGeom>
          </p:spPr>
        </p:pic>
        <p:pic>
          <p:nvPicPr>
            <p:cNvPr id="60" name="Picture 59">
              <a:extLst>
                <a:ext uri="{FF2B5EF4-FFF2-40B4-BE49-F238E27FC236}">
                  <a16:creationId xmlns:a16="http://schemas.microsoft.com/office/drawing/2014/main" id="{C2A956F1-2B09-1708-2B8A-C26304033164}"/>
                </a:ext>
              </a:extLst>
            </p:cNvPr>
            <p:cNvPicPr>
              <a:picLocks noChangeAspect="1"/>
            </p:cNvPicPr>
            <p:nvPr/>
          </p:nvPicPr>
          <p:blipFill rotWithShape="1">
            <a:blip r:embed="rId8"/>
            <a:srcRect l="53803" r="31365"/>
            <a:stretch/>
          </p:blipFill>
          <p:spPr>
            <a:xfrm>
              <a:off x="6232284" y="2605708"/>
              <a:ext cx="565249" cy="806802"/>
            </a:xfrm>
            <a:prstGeom prst="rect">
              <a:avLst/>
            </a:prstGeom>
          </p:spPr>
        </p:pic>
        <p:sp>
          <p:nvSpPr>
            <p:cNvPr id="63" name="TextBox 62">
              <a:extLst>
                <a:ext uri="{FF2B5EF4-FFF2-40B4-BE49-F238E27FC236}">
                  <a16:creationId xmlns:a16="http://schemas.microsoft.com/office/drawing/2014/main" id="{0B8BC7F8-173C-6369-7745-403854342176}"/>
                </a:ext>
              </a:extLst>
            </p:cNvPr>
            <p:cNvSpPr txBox="1"/>
            <p:nvPr/>
          </p:nvSpPr>
          <p:spPr>
            <a:xfrm>
              <a:off x="3624406" y="2812294"/>
              <a:ext cx="2836970" cy="477102"/>
            </a:xfrm>
            <a:prstGeom prst="rect">
              <a:avLst/>
            </a:prstGeom>
            <a:noFill/>
          </p:spPr>
          <p:txBody>
            <a:bodyPr wrap="square" rtlCol="0">
              <a:spAutoFit/>
            </a:bodyPr>
            <a:lstStyle/>
            <a:p>
              <a:pPr algn="ctr" defTabSz="914416" fontAlgn="base">
                <a:spcBef>
                  <a:spcPct val="0"/>
                </a:spcBef>
                <a:spcAft>
                  <a:spcPct val="0"/>
                </a:spcAft>
                <a:defRPr/>
              </a:pPr>
              <a:r>
                <a:rPr lang="en-US" sz="1200" dirty="0">
                  <a:solidFill>
                    <a:prstClr val="black"/>
                  </a:solidFill>
                  <a:latin typeface="Calibri Light" panose="020F0302020204030204"/>
                  <a:cs typeface="Arial"/>
                  <a:sym typeface="Arial"/>
                </a:rPr>
                <a:t>Attributes listed on back label- </a:t>
              </a:r>
            </a:p>
            <a:p>
              <a:pPr algn="ctr" defTabSz="914416" fontAlgn="base">
                <a:spcBef>
                  <a:spcPct val="0"/>
                </a:spcBef>
                <a:spcAft>
                  <a:spcPct val="0"/>
                </a:spcAft>
                <a:defRPr/>
              </a:pPr>
              <a:r>
                <a:rPr lang="en-US" sz="1200" dirty="0">
                  <a:solidFill>
                    <a:prstClr val="black"/>
                  </a:solidFill>
                  <a:latin typeface="Calibri Light" panose="020F0302020204030204"/>
                  <a:cs typeface="Arial"/>
                  <a:sym typeface="Arial"/>
                </a:rPr>
                <a:t>easy for shoppers to identify</a:t>
              </a:r>
            </a:p>
          </p:txBody>
        </p:sp>
      </p:grpSp>
      <p:sp>
        <p:nvSpPr>
          <p:cNvPr id="2" name="Rectangle 1">
            <a:extLst>
              <a:ext uri="{FF2B5EF4-FFF2-40B4-BE49-F238E27FC236}">
                <a16:creationId xmlns:a16="http://schemas.microsoft.com/office/drawing/2014/main" id="{C9D617DB-51EB-D6B3-A513-18B8FF10ADEE}"/>
              </a:ext>
            </a:extLst>
          </p:cNvPr>
          <p:cNvSpPr/>
          <p:nvPr/>
        </p:nvSpPr>
        <p:spPr>
          <a:xfrm>
            <a:off x="6680505" y="5451269"/>
            <a:ext cx="2338185" cy="1406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dirty="0">
              <a:solidFill>
                <a:prstClr val="white"/>
              </a:solidFill>
              <a:latin typeface="Calibri" panose="020F0502020204030204"/>
              <a:sym typeface="Arial"/>
            </a:endParaRPr>
          </a:p>
        </p:txBody>
      </p:sp>
      <p:pic>
        <p:nvPicPr>
          <p:cNvPr id="38" name="Picture 37">
            <a:extLst>
              <a:ext uri="{FF2B5EF4-FFF2-40B4-BE49-F238E27FC236}">
                <a16:creationId xmlns:a16="http://schemas.microsoft.com/office/drawing/2014/main" id="{26CE2137-7B15-6578-DA77-C62447ABD0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399" y="250669"/>
            <a:ext cx="3651999" cy="538112"/>
          </a:xfrm>
          <a:prstGeom prst="rect">
            <a:avLst/>
          </a:prstGeom>
        </p:spPr>
      </p:pic>
      <p:cxnSp>
        <p:nvCxnSpPr>
          <p:cNvPr id="55" name="Straight Connector 54">
            <a:extLst>
              <a:ext uri="{FF2B5EF4-FFF2-40B4-BE49-F238E27FC236}">
                <a16:creationId xmlns:a16="http://schemas.microsoft.com/office/drawing/2014/main" id="{B2AC7FFF-22A5-BFBF-5328-8B5607276D4F}"/>
              </a:ext>
            </a:extLst>
          </p:cNvPr>
          <p:cNvCxnSpPr>
            <a:cxnSpLocks/>
          </p:cNvCxnSpPr>
          <p:nvPr/>
        </p:nvCxnSpPr>
        <p:spPr>
          <a:xfrm flipH="1">
            <a:off x="4582767" y="250670"/>
            <a:ext cx="17271" cy="6396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A9EBD30-F2B8-D045-BD96-EE0B05EAD197}"/>
              </a:ext>
            </a:extLst>
          </p:cNvPr>
          <p:cNvSpPr txBox="1"/>
          <p:nvPr/>
        </p:nvSpPr>
        <p:spPr>
          <a:xfrm>
            <a:off x="6188919" y="4598669"/>
            <a:ext cx="1399277" cy="256545"/>
          </a:xfrm>
          <a:prstGeom prst="rect">
            <a:avLst/>
          </a:prstGeom>
          <a:noFill/>
        </p:spPr>
        <p:txBody>
          <a:bodyPr wrap="square">
            <a:spAutoFit/>
          </a:bodyPr>
          <a:lstStyle/>
          <a:p>
            <a:pPr algn="ctr" defTabSz="914377">
              <a:defRPr/>
            </a:pPr>
            <a:r>
              <a:rPr lang="en-US" sz="1067" dirty="0">
                <a:solidFill>
                  <a:srgbClr val="000000"/>
                </a:solidFill>
                <a:latin typeface="Calibri Light" panose="020F0302020204030204"/>
                <a:ea typeface="Calibri" panose="020F0502020204030204" pitchFamily="34" charset="0"/>
                <a:cs typeface="Calibri Light" panose="020F0302020204030204" pitchFamily="34" charset="0"/>
                <a:sym typeface="Arial"/>
              </a:rPr>
              <a:t>Press</a:t>
            </a:r>
          </a:p>
        </p:txBody>
      </p:sp>
      <p:grpSp>
        <p:nvGrpSpPr>
          <p:cNvPr id="76" name="Group 75">
            <a:extLst>
              <a:ext uri="{FF2B5EF4-FFF2-40B4-BE49-F238E27FC236}">
                <a16:creationId xmlns:a16="http://schemas.microsoft.com/office/drawing/2014/main" id="{4C599FB9-E593-BF4E-D5AA-61B9F8C8EE16}"/>
              </a:ext>
            </a:extLst>
          </p:cNvPr>
          <p:cNvGrpSpPr/>
          <p:nvPr/>
        </p:nvGrpSpPr>
        <p:grpSpPr>
          <a:xfrm>
            <a:off x="7928761" y="4884880"/>
            <a:ext cx="626192" cy="609089"/>
            <a:chOff x="1736064" y="1988474"/>
            <a:chExt cx="5438488" cy="3279209"/>
          </a:xfrm>
        </p:grpSpPr>
        <p:pic>
          <p:nvPicPr>
            <p:cNvPr id="78" name="Picture 77">
              <a:extLst>
                <a:ext uri="{FF2B5EF4-FFF2-40B4-BE49-F238E27FC236}">
                  <a16:creationId xmlns:a16="http://schemas.microsoft.com/office/drawing/2014/main" id="{9696086C-99DB-6A95-8716-68834DD8F2FF}"/>
                </a:ext>
              </a:extLst>
            </p:cNvPr>
            <p:cNvPicPr>
              <a:picLocks noChangeAspect="1"/>
            </p:cNvPicPr>
            <p:nvPr/>
          </p:nvPicPr>
          <p:blipFill>
            <a:blip r:embed="rId10">
              <a:alphaModFix amt="85000"/>
            </a:blip>
            <a:stretch>
              <a:fillRect/>
            </a:stretch>
          </p:blipFill>
          <p:spPr>
            <a:xfrm>
              <a:off x="1736064" y="1988474"/>
              <a:ext cx="5438488" cy="3279209"/>
            </a:xfrm>
            <a:prstGeom prst="rect">
              <a:avLst/>
            </a:prstGeom>
          </p:spPr>
        </p:pic>
        <p:pic>
          <p:nvPicPr>
            <p:cNvPr id="79" name="Picture 78">
              <a:extLst>
                <a:ext uri="{FF2B5EF4-FFF2-40B4-BE49-F238E27FC236}">
                  <a16:creationId xmlns:a16="http://schemas.microsoft.com/office/drawing/2014/main" id="{A512EAEB-A107-E698-6B8F-E317EDDFD1CB}"/>
                </a:ext>
              </a:extLst>
            </p:cNvPr>
            <p:cNvPicPr>
              <a:picLocks noChangeAspect="1"/>
            </p:cNvPicPr>
            <p:nvPr/>
          </p:nvPicPr>
          <p:blipFill rotWithShape="1">
            <a:blip r:embed="rId11">
              <a:alphaModFix amt="85000"/>
            </a:blip>
            <a:srcRect t="49696"/>
            <a:stretch/>
          </p:blipFill>
          <p:spPr>
            <a:xfrm rot="5400000">
              <a:off x="2206279" y="2477332"/>
              <a:ext cx="795184" cy="627035"/>
            </a:xfrm>
            <a:prstGeom prst="snip2DiagRect">
              <a:avLst/>
            </a:prstGeom>
          </p:spPr>
        </p:pic>
      </p:grpSp>
      <p:sp>
        <p:nvSpPr>
          <p:cNvPr id="77" name="TextBox 76">
            <a:extLst>
              <a:ext uri="{FF2B5EF4-FFF2-40B4-BE49-F238E27FC236}">
                <a16:creationId xmlns:a16="http://schemas.microsoft.com/office/drawing/2014/main" id="{988479B1-7C28-67C3-AC17-10796DF24E7C}"/>
              </a:ext>
            </a:extLst>
          </p:cNvPr>
          <p:cNvSpPr txBox="1"/>
          <p:nvPr/>
        </p:nvSpPr>
        <p:spPr>
          <a:xfrm>
            <a:off x="7555666" y="4598670"/>
            <a:ext cx="1307759" cy="256545"/>
          </a:xfrm>
          <a:prstGeom prst="rect">
            <a:avLst/>
          </a:prstGeom>
          <a:noFill/>
        </p:spPr>
        <p:txBody>
          <a:bodyPr wrap="square" rtlCol="0">
            <a:spAutoFit/>
          </a:bodyPr>
          <a:lstStyle/>
          <a:p>
            <a:pPr algn="ctr" defTabSz="914377">
              <a:defRPr/>
            </a:pPr>
            <a:r>
              <a:rPr lang="en-US" sz="1067" dirty="0">
                <a:solidFill>
                  <a:srgbClr val="000000"/>
                </a:solidFill>
                <a:latin typeface="Calibri Light" panose="020F0302020204030204"/>
                <a:cs typeface="Calibri Light" panose="020F0302020204030204" pitchFamily="34" charset="0"/>
                <a:sym typeface="Arial"/>
              </a:rPr>
              <a:t>Demos</a:t>
            </a:r>
          </a:p>
        </p:txBody>
      </p:sp>
      <p:pic>
        <p:nvPicPr>
          <p:cNvPr id="70" name="Picture 69" descr="A close up of a logo&#10;&#10;Description automatically generated">
            <a:extLst>
              <a:ext uri="{FF2B5EF4-FFF2-40B4-BE49-F238E27FC236}">
                <a16:creationId xmlns:a16="http://schemas.microsoft.com/office/drawing/2014/main" id="{810F9EC5-09C7-209B-B5C2-278D4420A7E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166746" y="4801478"/>
            <a:ext cx="684893" cy="706241"/>
          </a:xfrm>
          <a:prstGeom prst="rect">
            <a:avLst/>
          </a:prstGeom>
        </p:spPr>
      </p:pic>
      <p:sp>
        <p:nvSpPr>
          <p:cNvPr id="71" name="TextBox 70">
            <a:extLst>
              <a:ext uri="{FF2B5EF4-FFF2-40B4-BE49-F238E27FC236}">
                <a16:creationId xmlns:a16="http://schemas.microsoft.com/office/drawing/2014/main" id="{1699B55A-A508-1264-1506-C2F2E406010D}"/>
              </a:ext>
            </a:extLst>
          </p:cNvPr>
          <p:cNvSpPr txBox="1"/>
          <p:nvPr/>
        </p:nvSpPr>
        <p:spPr>
          <a:xfrm>
            <a:off x="5016448" y="4598670"/>
            <a:ext cx="918193" cy="256545"/>
          </a:xfrm>
          <a:prstGeom prst="rect">
            <a:avLst/>
          </a:prstGeom>
          <a:noFill/>
        </p:spPr>
        <p:txBody>
          <a:bodyPr wrap="square">
            <a:spAutoFit/>
          </a:bodyPr>
          <a:lstStyle/>
          <a:p>
            <a:pPr algn="ctr" defTabSz="914377">
              <a:defRPr/>
            </a:pPr>
            <a:r>
              <a:rPr lang="en-US" sz="1067" dirty="0">
                <a:solidFill>
                  <a:srgbClr val="000000"/>
                </a:solidFill>
                <a:latin typeface="Calibri Light" panose="020F0302020204030204"/>
                <a:ea typeface="Calibri" panose="020F0502020204030204" pitchFamily="34" charset="0"/>
                <a:cs typeface="Calibri Light" panose="020F0302020204030204" pitchFamily="34" charset="0"/>
                <a:sym typeface="Arial"/>
              </a:rPr>
              <a:t>Social</a:t>
            </a:r>
          </a:p>
        </p:txBody>
      </p:sp>
      <p:sp>
        <p:nvSpPr>
          <p:cNvPr id="67" name="TextBox 66">
            <a:extLst>
              <a:ext uri="{FF2B5EF4-FFF2-40B4-BE49-F238E27FC236}">
                <a16:creationId xmlns:a16="http://schemas.microsoft.com/office/drawing/2014/main" id="{17E57CA8-82A7-E888-3B72-DF46C083A11A}"/>
              </a:ext>
            </a:extLst>
          </p:cNvPr>
          <p:cNvSpPr txBox="1"/>
          <p:nvPr/>
        </p:nvSpPr>
        <p:spPr>
          <a:xfrm>
            <a:off x="4572001" y="4273168"/>
            <a:ext cx="4534163" cy="369332"/>
          </a:xfrm>
          <a:prstGeom prst="rect">
            <a:avLst/>
          </a:prstGeom>
          <a:noFill/>
        </p:spPr>
        <p:txBody>
          <a:bodyPr wrap="square">
            <a:spAutoFit/>
          </a:bodyPr>
          <a:lstStyle/>
          <a:p>
            <a:pPr algn="ctr" defTabSz="914377">
              <a:defRPr/>
            </a:pPr>
            <a:r>
              <a:rPr lang="en-US" b="1" dirty="0">
                <a:solidFill>
                  <a:srgbClr val="C00000"/>
                </a:solidFill>
                <a:latin typeface="Arial Black" panose="020B0A04020102020204" pitchFamily="34" charset="0"/>
                <a:cs typeface="Calibri Light" panose="020F0302020204030204" pitchFamily="34" charset="0"/>
                <a:sym typeface="Arial"/>
              </a:rPr>
              <a:t>INVESTMENT/ SUPPORT</a:t>
            </a:r>
          </a:p>
        </p:txBody>
      </p:sp>
      <p:sp>
        <p:nvSpPr>
          <p:cNvPr id="68" name="TextBox 67">
            <a:extLst>
              <a:ext uri="{FF2B5EF4-FFF2-40B4-BE49-F238E27FC236}">
                <a16:creationId xmlns:a16="http://schemas.microsoft.com/office/drawing/2014/main" id="{36105D3C-1DE8-12EF-DED3-BAB3E020787B}"/>
              </a:ext>
            </a:extLst>
          </p:cNvPr>
          <p:cNvSpPr txBox="1"/>
          <p:nvPr/>
        </p:nvSpPr>
        <p:spPr>
          <a:xfrm>
            <a:off x="6519629" y="5532443"/>
            <a:ext cx="945492" cy="256545"/>
          </a:xfrm>
          <a:prstGeom prst="rect">
            <a:avLst/>
          </a:prstGeom>
          <a:noFill/>
        </p:spPr>
        <p:txBody>
          <a:bodyPr wrap="square" rtlCol="0">
            <a:spAutoFit/>
          </a:bodyPr>
          <a:lstStyle/>
          <a:p>
            <a:pPr algn="ctr" defTabSz="914416" fontAlgn="base">
              <a:spcBef>
                <a:spcPct val="0"/>
              </a:spcBef>
              <a:spcAft>
                <a:spcPct val="0"/>
              </a:spcAft>
              <a:defRPr/>
            </a:pPr>
            <a:r>
              <a:rPr lang="en-US" sz="1067" dirty="0">
                <a:solidFill>
                  <a:srgbClr val="000000"/>
                </a:solidFill>
                <a:latin typeface="Calibri Light" panose="020F0302020204030204"/>
                <a:cs typeface="Arial"/>
                <a:sym typeface="Arial"/>
              </a:rPr>
              <a:t>QR Code Tech </a:t>
            </a:r>
          </a:p>
        </p:txBody>
      </p:sp>
      <p:pic>
        <p:nvPicPr>
          <p:cNvPr id="11" name="Picture 10">
            <a:extLst>
              <a:ext uri="{FF2B5EF4-FFF2-40B4-BE49-F238E27FC236}">
                <a16:creationId xmlns:a16="http://schemas.microsoft.com/office/drawing/2014/main" id="{BF0C916A-5E40-D2E7-00F6-678BC374AFA3}"/>
              </a:ext>
            </a:extLst>
          </p:cNvPr>
          <p:cNvPicPr>
            <a:picLocks noChangeAspect="1"/>
          </p:cNvPicPr>
          <p:nvPr/>
        </p:nvPicPr>
        <p:blipFill>
          <a:blip r:embed="rId13"/>
          <a:stretch>
            <a:fillRect/>
          </a:stretch>
        </p:blipFill>
        <p:spPr>
          <a:xfrm rot="5400000">
            <a:off x="6698801" y="5845844"/>
            <a:ext cx="801415" cy="801415"/>
          </a:xfrm>
          <a:prstGeom prst="rect">
            <a:avLst/>
          </a:prstGeom>
        </p:spPr>
      </p:pic>
      <p:sp>
        <p:nvSpPr>
          <p:cNvPr id="65" name="TextBox 64">
            <a:extLst>
              <a:ext uri="{FF2B5EF4-FFF2-40B4-BE49-F238E27FC236}">
                <a16:creationId xmlns:a16="http://schemas.microsoft.com/office/drawing/2014/main" id="{AB94AB01-4849-FB41-6864-591A8095AAFD}"/>
              </a:ext>
            </a:extLst>
          </p:cNvPr>
          <p:cNvSpPr txBox="1"/>
          <p:nvPr/>
        </p:nvSpPr>
        <p:spPr>
          <a:xfrm>
            <a:off x="4727407" y="5532444"/>
            <a:ext cx="1520156" cy="584968"/>
          </a:xfrm>
          <a:prstGeom prst="rect">
            <a:avLst/>
          </a:prstGeom>
          <a:noFill/>
        </p:spPr>
        <p:txBody>
          <a:bodyPr wrap="square" rtlCol="0">
            <a:spAutoFit/>
          </a:bodyPr>
          <a:lstStyle/>
          <a:p>
            <a:pPr algn="ctr" defTabSz="914377">
              <a:defRPr/>
            </a:pPr>
            <a:r>
              <a:rPr lang="en-US" sz="1067" dirty="0">
                <a:solidFill>
                  <a:srgbClr val="000000"/>
                </a:solidFill>
                <a:latin typeface="Calibri Light" panose="020F0302020204030204"/>
                <a:cs typeface="Calibri Light" panose="020F0302020204030204" pitchFamily="34" charset="0"/>
                <a:sym typeface="Arial"/>
              </a:rPr>
              <a:t>TPR/ Print/ Digital Coupon Support</a:t>
            </a:r>
          </a:p>
          <a:p>
            <a:pPr algn="ctr" defTabSz="914377">
              <a:defRPr/>
            </a:pPr>
            <a:endParaRPr lang="en-US" sz="1067" dirty="0">
              <a:solidFill>
                <a:srgbClr val="C00000"/>
              </a:solidFill>
              <a:latin typeface="Calibri Light" panose="020F0302020204030204"/>
              <a:cs typeface="Calibri Light" panose="020F0302020204030204" pitchFamily="34" charset="0"/>
              <a:sym typeface="Arial"/>
            </a:endParaRPr>
          </a:p>
        </p:txBody>
      </p:sp>
      <p:sp>
        <p:nvSpPr>
          <p:cNvPr id="90" name="TextBox 89">
            <a:extLst>
              <a:ext uri="{FF2B5EF4-FFF2-40B4-BE49-F238E27FC236}">
                <a16:creationId xmlns:a16="http://schemas.microsoft.com/office/drawing/2014/main" id="{14F89CA6-EF66-AF24-E6FF-5F1D9CAFE4C2}"/>
              </a:ext>
            </a:extLst>
          </p:cNvPr>
          <p:cNvSpPr txBox="1"/>
          <p:nvPr/>
        </p:nvSpPr>
        <p:spPr>
          <a:xfrm>
            <a:off x="5206214" y="169215"/>
            <a:ext cx="3555855" cy="400110"/>
          </a:xfrm>
          <a:prstGeom prst="rect">
            <a:avLst/>
          </a:prstGeom>
          <a:noFill/>
        </p:spPr>
        <p:txBody>
          <a:bodyPr wrap="square">
            <a:spAutoFit/>
          </a:bodyPr>
          <a:lstStyle/>
          <a:p>
            <a:pPr defTabSz="914377">
              <a:defRPr/>
            </a:pPr>
            <a:r>
              <a:rPr lang="en-US" sz="2000" b="1" dirty="0">
                <a:solidFill>
                  <a:srgbClr val="C00000"/>
                </a:solidFill>
                <a:latin typeface="Arial Black" panose="020B0A04020102020204" pitchFamily="34" charset="0"/>
                <a:cs typeface="Calibri Light" panose="020F0302020204030204" pitchFamily="34" charset="0"/>
                <a:sym typeface="Arial"/>
              </a:rPr>
              <a:t>REASONS TO BELIEVE</a:t>
            </a:r>
          </a:p>
        </p:txBody>
      </p:sp>
      <p:grpSp>
        <p:nvGrpSpPr>
          <p:cNvPr id="49" name="Group 48">
            <a:extLst>
              <a:ext uri="{FF2B5EF4-FFF2-40B4-BE49-F238E27FC236}">
                <a16:creationId xmlns:a16="http://schemas.microsoft.com/office/drawing/2014/main" id="{AF743E44-7BB3-CBCB-22D6-DEAC662A75DC}"/>
              </a:ext>
            </a:extLst>
          </p:cNvPr>
          <p:cNvGrpSpPr/>
          <p:nvPr/>
        </p:nvGrpSpPr>
        <p:grpSpPr>
          <a:xfrm>
            <a:off x="5505876" y="1844126"/>
            <a:ext cx="1135325" cy="1880100"/>
            <a:chOff x="7708200" y="3079035"/>
            <a:chExt cx="1583753" cy="2724315"/>
          </a:xfrm>
        </p:grpSpPr>
        <p:pic>
          <p:nvPicPr>
            <p:cNvPr id="50" name="Picture 49" descr="A bottle of wine&#10;&#10;Description automatically generated with medium confidence">
              <a:extLst>
                <a:ext uri="{FF2B5EF4-FFF2-40B4-BE49-F238E27FC236}">
                  <a16:creationId xmlns:a16="http://schemas.microsoft.com/office/drawing/2014/main" id="{F0408791-A259-5EFB-4DF5-9921DCAA80F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49557" y="3079789"/>
              <a:ext cx="842396" cy="2723561"/>
            </a:xfrm>
            <a:prstGeom prst="rect">
              <a:avLst/>
            </a:prstGeom>
          </p:spPr>
        </p:pic>
        <p:pic>
          <p:nvPicPr>
            <p:cNvPr id="51" name="Picture 50" descr="A bottle of pink nail polish&#10;&#10;Description automatically generated with low confidence">
              <a:extLst>
                <a:ext uri="{FF2B5EF4-FFF2-40B4-BE49-F238E27FC236}">
                  <a16:creationId xmlns:a16="http://schemas.microsoft.com/office/drawing/2014/main" id="{894BC473-CF8C-CE5D-CCC3-DE025AD1C2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08200" y="3079035"/>
              <a:ext cx="776938" cy="2712868"/>
            </a:xfrm>
            <a:prstGeom prst="rect">
              <a:avLst/>
            </a:prstGeom>
          </p:spPr>
        </p:pic>
      </p:grpSp>
      <p:sp>
        <p:nvSpPr>
          <p:cNvPr id="91" name="TextBox 90">
            <a:extLst>
              <a:ext uri="{FF2B5EF4-FFF2-40B4-BE49-F238E27FC236}">
                <a16:creationId xmlns:a16="http://schemas.microsoft.com/office/drawing/2014/main" id="{1290B0F4-8982-72EA-54CB-7E7BDA62BFC3}"/>
              </a:ext>
            </a:extLst>
          </p:cNvPr>
          <p:cNvSpPr txBox="1"/>
          <p:nvPr/>
        </p:nvSpPr>
        <p:spPr>
          <a:xfrm>
            <a:off x="4628565" y="1134202"/>
            <a:ext cx="2355575" cy="646331"/>
          </a:xfrm>
          <a:prstGeom prst="rect">
            <a:avLst/>
          </a:prstGeom>
          <a:noFill/>
        </p:spPr>
        <p:txBody>
          <a:bodyPr wrap="square" rtlCol="0">
            <a:spAutoFit/>
          </a:bodyPr>
          <a:lstStyle/>
          <a:p>
            <a:pPr algn="ctr" defTabSz="914416" fontAlgn="base">
              <a:spcBef>
                <a:spcPct val="0"/>
              </a:spcBef>
              <a:spcAft>
                <a:spcPct val="0"/>
              </a:spcAft>
              <a:defRPr/>
            </a:pPr>
            <a:r>
              <a:rPr lang="en-US" sz="1200" dirty="0">
                <a:solidFill>
                  <a:prstClr val="black"/>
                </a:solidFill>
                <a:latin typeface="Calibri Light" panose="020F0302020204030204"/>
                <a:cs typeface="Arial"/>
                <a:sym typeface="Arial"/>
              </a:rPr>
              <a:t>Great Tasting Varietals targeted in HOT varietal categories: Sauv Blanc, Red Blend and Rose</a:t>
            </a:r>
          </a:p>
        </p:txBody>
      </p:sp>
      <p:sp>
        <p:nvSpPr>
          <p:cNvPr id="75" name="TextBox 74">
            <a:extLst>
              <a:ext uri="{FF2B5EF4-FFF2-40B4-BE49-F238E27FC236}">
                <a16:creationId xmlns:a16="http://schemas.microsoft.com/office/drawing/2014/main" id="{C71DA4B7-B372-DFC5-8C56-5327EB8ECB3E}"/>
              </a:ext>
            </a:extLst>
          </p:cNvPr>
          <p:cNvSpPr txBox="1"/>
          <p:nvPr/>
        </p:nvSpPr>
        <p:spPr>
          <a:xfrm>
            <a:off x="7835622" y="5532443"/>
            <a:ext cx="966911" cy="256545"/>
          </a:xfrm>
          <a:prstGeom prst="rect">
            <a:avLst/>
          </a:prstGeom>
          <a:noFill/>
        </p:spPr>
        <p:txBody>
          <a:bodyPr wrap="square" rtlCol="0">
            <a:spAutoFit/>
          </a:bodyPr>
          <a:lstStyle/>
          <a:p>
            <a:pPr algn="ctr" defTabSz="914377">
              <a:defRPr/>
            </a:pPr>
            <a:r>
              <a:rPr lang="en-US" sz="1067" dirty="0">
                <a:solidFill>
                  <a:srgbClr val="000000"/>
                </a:solidFill>
                <a:latin typeface="Calibri Light" panose="020F0302020204030204"/>
                <a:cs typeface="Calibri Light" panose="020F0302020204030204" pitchFamily="34" charset="0"/>
                <a:sym typeface="Arial"/>
              </a:rPr>
              <a:t>POS/ Display</a:t>
            </a:r>
          </a:p>
        </p:txBody>
      </p:sp>
      <p:pic>
        <p:nvPicPr>
          <p:cNvPr id="59" name="Picture 58">
            <a:extLst>
              <a:ext uri="{FF2B5EF4-FFF2-40B4-BE49-F238E27FC236}">
                <a16:creationId xmlns:a16="http://schemas.microsoft.com/office/drawing/2014/main" id="{C80AA394-9C43-A71C-8984-25D9AE4CCD24}"/>
              </a:ext>
            </a:extLst>
          </p:cNvPr>
          <p:cNvPicPr>
            <a:picLocks noChangeAspect="1"/>
          </p:cNvPicPr>
          <p:nvPr/>
        </p:nvPicPr>
        <p:blipFill>
          <a:blip r:embed="rId16"/>
          <a:stretch>
            <a:fillRect/>
          </a:stretch>
        </p:blipFill>
        <p:spPr>
          <a:xfrm>
            <a:off x="8217336" y="6004223"/>
            <a:ext cx="421283" cy="566519"/>
          </a:xfrm>
          <a:prstGeom prst="rect">
            <a:avLst/>
          </a:prstGeom>
        </p:spPr>
      </p:pic>
      <p:pic>
        <p:nvPicPr>
          <p:cNvPr id="28" name="Picture 27">
            <a:extLst>
              <a:ext uri="{FF2B5EF4-FFF2-40B4-BE49-F238E27FC236}">
                <a16:creationId xmlns:a16="http://schemas.microsoft.com/office/drawing/2014/main" id="{D229ADF1-C7CB-83B8-17F5-2B081AB3E5B9}"/>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863" b="98176" l="9155" r="92958">
                        <a14:foregroundMark x1="32394" y1="10942" x2="17606" y2="20669"/>
                        <a14:foregroundMark x1="78873" y1="8815" x2="28873" y2="6079"/>
                        <a14:foregroundMark x1="28873" y1="6079" x2="54225" y2="13374"/>
                        <a14:foregroundMark x1="30986" y1="1520" x2="75352" y2="9422"/>
                        <a14:foregroundMark x1="75352" y1="9422" x2="27465" y2="5775"/>
                        <a14:foregroundMark x1="27465" y1="5775" x2="72535" y2="5471"/>
                        <a14:foregroundMark x1="72535" y1="5471" x2="66197" y2="7903"/>
                        <a14:foregroundMark x1="14085" y1="18541" x2="23239" y2="45593"/>
                        <a14:foregroundMark x1="23239" y1="45593" x2="17606" y2="79635"/>
                        <a14:foregroundMark x1="17606" y1="79635" x2="38732" y2="98480"/>
                        <a14:foregroundMark x1="33803" y1="88146" x2="87324" y2="85106"/>
                        <a14:foregroundMark x1="87324" y1="85106" x2="92958" y2="83587"/>
                        <a14:foregroundMark x1="76761" y1="80851" x2="85915" y2="86018"/>
                        <a14:foregroundMark x1="74648" y1="58359" x2="56338" y2="32523"/>
                        <a14:foregroundMark x1="56338" y1="32523" x2="66901" y2="24924"/>
                      </a14:backgroundRemoval>
                    </a14:imgEffect>
                  </a14:imgLayer>
                </a14:imgProps>
              </a:ext>
            </a:extLst>
          </a:blip>
          <a:srcRect t="17959"/>
          <a:stretch/>
        </p:blipFill>
        <p:spPr>
          <a:xfrm>
            <a:off x="7768105" y="5960190"/>
            <a:ext cx="417104" cy="687069"/>
          </a:xfrm>
          <a:prstGeom prst="rect">
            <a:avLst/>
          </a:prstGeom>
        </p:spPr>
      </p:pic>
      <p:pic>
        <p:nvPicPr>
          <p:cNvPr id="17" name="Picture 16">
            <a:extLst>
              <a:ext uri="{FF2B5EF4-FFF2-40B4-BE49-F238E27FC236}">
                <a16:creationId xmlns:a16="http://schemas.microsoft.com/office/drawing/2014/main" id="{C9ABB230-B6FD-6C32-1DA4-16887AB3A153}"/>
              </a:ext>
            </a:extLst>
          </p:cNvPr>
          <p:cNvPicPr>
            <a:picLocks noChangeAspect="1"/>
          </p:cNvPicPr>
          <p:nvPr/>
        </p:nvPicPr>
        <p:blipFill rotWithShape="1">
          <a:blip r:embed="rId19"/>
          <a:srcRect l="7345" t="3869" r="6405" b="4103"/>
          <a:stretch/>
        </p:blipFill>
        <p:spPr>
          <a:xfrm>
            <a:off x="8584245" y="2575412"/>
            <a:ext cx="366544" cy="378331"/>
          </a:xfrm>
          <a:prstGeom prst="ellipse">
            <a:avLst/>
          </a:prstGeom>
        </p:spPr>
      </p:pic>
      <p:pic>
        <p:nvPicPr>
          <p:cNvPr id="35" name="Picture 34">
            <a:extLst>
              <a:ext uri="{FF2B5EF4-FFF2-40B4-BE49-F238E27FC236}">
                <a16:creationId xmlns:a16="http://schemas.microsoft.com/office/drawing/2014/main" id="{511F6259-204F-A869-1164-0715D4EA8C80}"/>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6410" b="89744" l="4348" r="92935">
                        <a14:foregroundMark x1="37500" y1="42949" x2="37500" y2="42949"/>
                        <a14:foregroundMark x1="45652" y1="57051" x2="45652" y2="57051"/>
                        <a14:foregroundMark x1="56522" y1="69231" x2="56522" y2="69231"/>
                        <a14:foregroundMark x1="54348" y1="85897" x2="54348" y2="85897"/>
                        <a14:foregroundMark x1="73370" y1="44231" x2="73370" y2="44231"/>
                        <a14:foregroundMark x1="14674" y1="8974" x2="14674" y2="8974"/>
                        <a14:foregroundMark x1="4891" y1="10897" x2="4891" y2="10897"/>
                        <a14:foregroundMark x1="19022" y1="12179" x2="19022" y2="12179"/>
                        <a14:foregroundMark x1="30435" y1="12821" x2="30435" y2="12821"/>
                        <a14:foregroundMark x1="41304" y1="14103" x2="41304" y2="14103"/>
                        <a14:foregroundMark x1="54348" y1="14103" x2="54348" y2="14103"/>
                        <a14:foregroundMark x1="63587" y1="13462" x2="63587" y2="13462"/>
                        <a14:foregroundMark x1="69022" y1="13462" x2="69022" y2="13462"/>
                        <a14:foregroundMark x1="84239" y1="13462" x2="84239" y2="13462"/>
                        <a14:foregroundMark x1="92391" y1="13462" x2="92391" y2="13462"/>
                        <a14:foregroundMark x1="92391" y1="21795" x2="92391" y2="21795"/>
                        <a14:foregroundMark x1="92935" y1="19231" x2="92935" y2="19231"/>
                      </a14:backgroundRemoval>
                    </a14:imgEffect>
                  </a14:imgLayer>
                </a14:imgProps>
              </a:ext>
            </a:extLst>
          </a:blip>
          <a:stretch>
            <a:fillRect/>
          </a:stretch>
        </p:blipFill>
        <p:spPr>
          <a:xfrm>
            <a:off x="7916259" y="3007815"/>
            <a:ext cx="567944" cy="481519"/>
          </a:xfrm>
          <a:prstGeom prst="rect">
            <a:avLst/>
          </a:prstGeom>
        </p:spPr>
      </p:pic>
      <p:pic>
        <p:nvPicPr>
          <p:cNvPr id="16" name="Picture 15">
            <a:extLst>
              <a:ext uri="{FF2B5EF4-FFF2-40B4-BE49-F238E27FC236}">
                <a16:creationId xmlns:a16="http://schemas.microsoft.com/office/drawing/2014/main" id="{AC0EEF21-D1AA-356D-598F-5433CC912AF5}"/>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9455" b="89455" l="6399" r="95859">
                        <a14:foregroundMark x1="18319" y1="30545" x2="18319" y2="30545"/>
                        <a14:foregroundMark x1="24467" y1="46909" x2="24467" y2="46909"/>
                        <a14:foregroundMark x1="29486" y1="39636" x2="29486" y2="39636"/>
                        <a14:foregroundMark x1="29611" y1="58182" x2="29611" y2="58182"/>
                        <a14:foregroundMark x1="6524" y1="61455" x2="6524" y2="61455"/>
                        <a14:foregroundMark x1="35759" y1="66182" x2="35759" y2="66182"/>
                        <a14:foregroundMark x1="33626" y1="40000" x2="33626" y2="40000"/>
                        <a14:foregroundMark x1="26851" y1="21455" x2="36888" y2="55636"/>
                        <a14:foregroundMark x1="36888" y1="55636" x2="36512" y2="66182"/>
                        <a14:foregroundMark x1="48306" y1="60727" x2="82936" y2="54182"/>
                        <a14:foregroundMark x1="82936" y1="54182" x2="95859" y2="60364"/>
                        <a14:foregroundMark x1="42911" y1="25455" x2="42911" y2="25455"/>
                        <a14:foregroundMark x1="47302" y1="27273" x2="47302" y2="27273"/>
                        <a14:foregroundMark x1="51066" y1="26545" x2="51066" y2="26545"/>
                        <a14:foregroundMark x1="58344" y1="25455" x2="58344" y2="25455"/>
                        <a14:foregroundMark x1="64115" y1="28000" x2="64115" y2="28000"/>
                        <a14:foregroundMark x1="69385" y1="23273" x2="69385" y2="23273"/>
                        <a14:foregroundMark x1="73275" y1="28000" x2="73275" y2="28000"/>
                        <a14:foregroundMark x1="78545" y1="28000" x2="78545" y2="28000"/>
                        <a14:foregroundMark x1="85571" y1="27636" x2="85571" y2="27636"/>
                        <a14:foregroundMark x1="93601" y1="27273" x2="93601" y2="27273"/>
                        <a14:foregroundMark x1="40025" y1="24727" x2="40025" y2="24727"/>
                        <a14:foregroundMark x1="40903" y1="15636" x2="42535" y2="14909"/>
                        <a14:foregroundMark x1="38770" y1="33455" x2="39523" y2="24364"/>
                        <a14:foregroundMark x1="75408" y1="24000" x2="74404" y2="20000"/>
                        <a14:foregroundMark x1="27854" y1="85455" x2="32999" y2="84727"/>
                        <a14:foregroundMark x1="57089" y1="85455" x2="66750" y2="82182"/>
                        <a14:foregroundMark x1="66750" y1="82182" x2="67503" y2="82182"/>
                        <a14:foregroundMark x1="71518" y1="84727" x2="78294" y2="83636"/>
                        <a14:foregroundMark x1="38269" y1="84364" x2="54203" y2="83273"/>
                      </a14:backgroundRemoval>
                    </a14:imgEffect>
                  </a14:imgLayer>
                </a14:imgProps>
              </a:ext>
            </a:extLst>
          </a:blip>
          <a:stretch>
            <a:fillRect/>
          </a:stretch>
        </p:blipFill>
        <p:spPr>
          <a:xfrm>
            <a:off x="7333423" y="2581261"/>
            <a:ext cx="1202868" cy="415043"/>
          </a:xfrm>
          <a:prstGeom prst="rect">
            <a:avLst/>
          </a:prstGeom>
        </p:spPr>
      </p:pic>
      <p:pic>
        <p:nvPicPr>
          <p:cNvPr id="29" name="Picture 28">
            <a:extLst>
              <a:ext uri="{FF2B5EF4-FFF2-40B4-BE49-F238E27FC236}">
                <a16:creationId xmlns:a16="http://schemas.microsoft.com/office/drawing/2014/main" id="{35658D5E-F3AD-B5DF-0DE6-BC88A6BAFBE2}"/>
              </a:ext>
            </a:extLst>
          </p:cNvPr>
          <p:cNvPicPr>
            <a:picLocks noChangeAspect="1"/>
          </p:cNvPicPr>
          <p:nvPr/>
        </p:nvPicPr>
        <p:blipFill rotWithShape="1">
          <a:blip r:embed="rId24"/>
          <a:srcRect l="6332" t="2693" r="11650" b="3972"/>
          <a:stretch/>
        </p:blipFill>
        <p:spPr>
          <a:xfrm>
            <a:off x="7056295" y="1616639"/>
            <a:ext cx="461923" cy="609939"/>
          </a:xfrm>
          <a:prstGeom prst="ellipse">
            <a:avLst/>
          </a:prstGeom>
        </p:spPr>
      </p:pic>
      <p:pic>
        <p:nvPicPr>
          <p:cNvPr id="45" name="Picture 44">
            <a:extLst>
              <a:ext uri="{FF2B5EF4-FFF2-40B4-BE49-F238E27FC236}">
                <a16:creationId xmlns:a16="http://schemas.microsoft.com/office/drawing/2014/main" id="{17BF6DBF-2D8E-7E8D-369B-AC8827BA2EC5}"/>
              </a:ext>
            </a:extLst>
          </p:cNvPr>
          <p:cNvPicPr>
            <a:picLocks noChangeAspect="1"/>
          </p:cNvPicPr>
          <p:nvPr/>
        </p:nvPicPr>
        <p:blipFill>
          <a:blip r:embed="rId25"/>
          <a:stretch>
            <a:fillRect/>
          </a:stretch>
        </p:blipFill>
        <p:spPr>
          <a:xfrm>
            <a:off x="7658075" y="1600425"/>
            <a:ext cx="1235839" cy="539592"/>
          </a:xfrm>
          <a:prstGeom prst="rect">
            <a:avLst/>
          </a:prstGeom>
        </p:spPr>
      </p:pic>
      <p:sp>
        <p:nvSpPr>
          <p:cNvPr id="46" name="TextBox 45">
            <a:extLst>
              <a:ext uri="{FF2B5EF4-FFF2-40B4-BE49-F238E27FC236}">
                <a16:creationId xmlns:a16="http://schemas.microsoft.com/office/drawing/2014/main" id="{E8CBFACC-9073-3135-DC0F-A0B4A0E58F30}"/>
              </a:ext>
            </a:extLst>
          </p:cNvPr>
          <p:cNvSpPr txBox="1"/>
          <p:nvPr/>
        </p:nvSpPr>
        <p:spPr>
          <a:xfrm>
            <a:off x="7114143" y="2321465"/>
            <a:ext cx="1729088" cy="276999"/>
          </a:xfrm>
          <a:prstGeom prst="rect">
            <a:avLst/>
          </a:prstGeom>
          <a:noFill/>
        </p:spPr>
        <p:txBody>
          <a:bodyPr wrap="square" rtlCol="0">
            <a:spAutoFit/>
          </a:bodyPr>
          <a:lstStyle/>
          <a:p>
            <a:pPr algn="ctr" defTabSz="914416" fontAlgn="base">
              <a:spcBef>
                <a:spcPct val="0"/>
              </a:spcBef>
              <a:spcAft>
                <a:spcPct val="0"/>
              </a:spcAft>
              <a:defRPr/>
            </a:pPr>
            <a:r>
              <a:rPr lang="en-US" sz="1200" dirty="0">
                <a:solidFill>
                  <a:prstClr val="black"/>
                </a:solidFill>
                <a:latin typeface="Calibri Light" panose="020F0302020204030204"/>
                <a:cs typeface="Arial"/>
                <a:sym typeface="Arial"/>
              </a:rPr>
              <a:t>Chains Taking Notice:</a:t>
            </a:r>
          </a:p>
        </p:txBody>
      </p:sp>
      <p:pic>
        <p:nvPicPr>
          <p:cNvPr id="42" name="Picture 41">
            <a:extLst>
              <a:ext uri="{FF2B5EF4-FFF2-40B4-BE49-F238E27FC236}">
                <a16:creationId xmlns:a16="http://schemas.microsoft.com/office/drawing/2014/main" id="{9A100AD6-5627-C017-E6AC-0CFD364D6867}"/>
              </a:ext>
            </a:extLst>
          </p:cNvPr>
          <p:cNvPicPr>
            <a:picLocks noChangeAspect="1"/>
          </p:cNvPicPr>
          <p:nvPr/>
        </p:nvPicPr>
        <p:blipFill rotWithShape="1">
          <a:blip r:embed="rId26"/>
          <a:srcRect l="15873" r="12943" b="6052"/>
          <a:stretch/>
        </p:blipFill>
        <p:spPr>
          <a:xfrm>
            <a:off x="167876" y="1935025"/>
            <a:ext cx="753184" cy="767569"/>
          </a:xfrm>
          <a:prstGeom prst="ellipse">
            <a:avLst/>
          </a:prstGeom>
        </p:spPr>
      </p:pic>
      <p:pic>
        <p:nvPicPr>
          <p:cNvPr id="66" name="Picture 65">
            <a:extLst>
              <a:ext uri="{FF2B5EF4-FFF2-40B4-BE49-F238E27FC236}">
                <a16:creationId xmlns:a16="http://schemas.microsoft.com/office/drawing/2014/main" id="{5C40EDCA-7406-F969-8989-9AF6938D94BE}"/>
              </a:ext>
            </a:extLst>
          </p:cNvPr>
          <p:cNvPicPr>
            <a:picLocks noChangeAspect="1"/>
          </p:cNvPicPr>
          <p:nvPr/>
        </p:nvPicPr>
        <p:blipFill>
          <a:blip r:embed="rId27"/>
          <a:stretch>
            <a:fillRect/>
          </a:stretch>
        </p:blipFill>
        <p:spPr>
          <a:xfrm>
            <a:off x="8687568" y="5653661"/>
            <a:ext cx="337651" cy="960636"/>
          </a:xfrm>
          <a:prstGeom prst="rect">
            <a:avLst/>
          </a:prstGeom>
        </p:spPr>
      </p:pic>
      <p:sp>
        <p:nvSpPr>
          <p:cNvPr id="5" name="TextBox 4">
            <a:extLst>
              <a:ext uri="{FF2B5EF4-FFF2-40B4-BE49-F238E27FC236}">
                <a16:creationId xmlns:a16="http://schemas.microsoft.com/office/drawing/2014/main" id="{662DEB35-F341-2372-19FE-1FD2731C6E2B}"/>
              </a:ext>
            </a:extLst>
          </p:cNvPr>
          <p:cNvSpPr txBox="1"/>
          <p:nvPr/>
        </p:nvSpPr>
        <p:spPr>
          <a:xfrm>
            <a:off x="2149361" y="6474758"/>
            <a:ext cx="1782252" cy="282385"/>
          </a:xfrm>
          <a:prstGeom prst="rect">
            <a:avLst/>
          </a:prstGeom>
          <a:noFill/>
        </p:spPr>
        <p:txBody>
          <a:bodyPr wrap="square" rtlCol="0">
            <a:spAutoFit/>
          </a:bodyPr>
          <a:lstStyle/>
          <a:p>
            <a:pPr algn="ctr" defTabSz="1183401">
              <a:buClr>
                <a:srgbClr val="000000"/>
              </a:buClr>
              <a:defRPr/>
            </a:pPr>
            <a:r>
              <a:rPr lang="en-US" sz="1235" kern="0" dirty="0">
                <a:solidFill>
                  <a:srgbClr val="000000"/>
                </a:solidFill>
                <a:latin typeface="Calibri Light" panose="020F0302020204030204"/>
                <a:cs typeface="Arial"/>
                <a:sym typeface="Arial"/>
              </a:rPr>
              <a:t>SRP $14.99</a:t>
            </a:r>
          </a:p>
        </p:txBody>
      </p:sp>
      <p:sp>
        <p:nvSpPr>
          <p:cNvPr id="7" name="TextBox 6">
            <a:extLst>
              <a:ext uri="{FF2B5EF4-FFF2-40B4-BE49-F238E27FC236}">
                <a16:creationId xmlns:a16="http://schemas.microsoft.com/office/drawing/2014/main" id="{D60AC7EA-7723-872F-9491-2E1632E66DF0}"/>
              </a:ext>
            </a:extLst>
          </p:cNvPr>
          <p:cNvSpPr txBox="1"/>
          <p:nvPr/>
        </p:nvSpPr>
        <p:spPr>
          <a:xfrm>
            <a:off x="5093001" y="520724"/>
            <a:ext cx="3555855" cy="523220"/>
          </a:xfrm>
          <a:prstGeom prst="rect">
            <a:avLst/>
          </a:prstGeom>
          <a:noFill/>
        </p:spPr>
        <p:txBody>
          <a:bodyPr wrap="square">
            <a:spAutoFit/>
          </a:bodyPr>
          <a:lstStyle/>
          <a:p>
            <a:pPr algn="ctr" defTabSz="887567">
              <a:defRPr/>
            </a:pPr>
            <a:r>
              <a:rPr lang="en-US" sz="1400" dirty="0">
                <a:solidFill>
                  <a:prstClr val="black"/>
                </a:solidFill>
                <a:latin typeface="Calibri Light" panose="020F0302020204030204"/>
                <a:cs typeface="Calibri Light" panose="020F0302020204030204" pitchFamily="34" charset="0"/>
                <a:sym typeface="Arial"/>
              </a:rPr>
              <a:t>Osmosis growing 153%, growth outpacing competition in $11-14.99** </a:t>
            </a:r>
          </a:p>
        </p:txBody>
      </p:sp>
      <p:sp>
        <p:nvSpPr>
          <p:cNvPr id="12" name="TextBox 11">
            <a:extLst>
              <a:ext uri="{FF2B5EF4-FFF2-40B4-BE49-F238E27FC236}">
                <a16:creationId xmlns:a16="http://schemas.microsoft.com/office/drawing/2014/main" id="{8768F4E7-076E-189F-476C-38FCD8F3A0B8}"/>
              </a:ext>
            </a:extLst>
          </p:cNvPr>
          <p:cNvSpPr txBox="1"/>
          <p:nvPr/>
        </p:nvSpPr>
        <p:spPr>
          <a:xfrm>
            <a:off x="7436793" y="6613441"/>
            <a:ext cx="1820396" cy="215444"/>
          </a:xfrm>
          <a:prstGeom prst="rect">
            <a:avLst/>
          </a:prstGeom>
          <a:noFill/>
        </p:spPr>
        <p:txBody>
          <a:bodyPr wrap="square">
            <a:spAutoFit/>
          </a:bodyPr>
          <a:lstStyle/>
          <a:p>
            <a:pPr algn="ctr" defTabSz="887567">
              <a:defRPr/>
            </a:pPr>
            <a:r>
              <a:rPr lang="en-US" sz="800" i="1" dirty="0">
                <a:solidFill>
                  <a:prstClr val="black"/>
                </a:solidFill>
                <a:latin typeface="Calibri Light" panose="020F0302020204030204"/>
                <a:cs typeface="Calibri Light" panose="020F0302020204030204" pitchFamily="34" charset="0"/>
                <a:sym typeface="Arial"/>
              </a:rPr>
              <a:t>**IRI L52 Wks 6-30-24</a:t>
            </a:r>
          </a:p>
        </p:txBody>
      </p:sp>
      <p:sp>
        <p:nvSpPr>
          <p:cNvPr id="15" name="TextBox 14">
            <a:extLst>
              <a:ext uri="{FF2B5EF4-FFF2-40B4-BE49-F238E27FC236}">
                <a16:creationId xmlns:a16="http://schemas.microsoft.com/office/drawing/2014/main" id="{5A84294B-DE44-6D9B-0CBC-8068A4F694E1}"/>
              </a:ext>
            </a:extLst>
          </p:cNvPr>
          <p:cNvSpPr txBox="1"/>
          <p:nvPr/>
        </p:nvSpPr>
        <p:spPr>
          <a:xfrm>
            <a:off x="1282988" y="1056385"/>
            <a:ext cx="3350521" cy="1856598"/>
          </a:xfrm>
          <a:prstGeom prst="rect">
            <a:avLst/>
          </a:prstGeom>
          <a:noFill/>
        </p:spPr>
        <p:txBody>
          <a:bodyPr wrap="square">
            <a:spAutoFit/>
          </a:bodyPr>
          <a:lstStyle/>
          <a:p>
            <a:pPr algn="ctr" defTabSz="1219170">
              <a:buClr>
                <a:srgbClr val="000000"/>
              </a:buClr>
              <a:defRPr/>
            </a:pPr>
            <a:r>
              <a:rPr lang="en-US" sz="1600" kern="0" dirty="0">
                <a:solidFill>
                  <a:srgbClr val="C00000"/>
                </a:solidFill>
                <a:latin typeface="Arial Black" panose="020B0A04020102020204" pitchFamily="34" charset="0"/>
                <a:cs typeface="Arial"/>
                <a:sym typeface="Arial"/>
              </a:rPr>
              <a:t>“One thing everyone seems to agree on: No-/lo-alcohol drinks are here to stay.”*</a:t>
            </a:r>
          </a:p>
          <a:p>
            <a:pPr algn="ctr" defTabSz="1219170">
              <a:buClr>
                <a:srgbClr val="000000"/>
              </a:buClr>
              <a:defRPr/>
            </a:pPr>
            <a:r>
              <a:rPr lang="en-US" sz="1333" kern="0" dirty="0">
                <a:solidFill>
                  <a:srgbClr val="000000"/>
                </a:solidFill>
                <a:latin typeface="Calibri Light" panose="020F0302020204030204"/>
                <a:cs typeface="Arial"/>
                <a:sym typeface="Arial"/>
              </a:rPr>
              <a:t>“A new generation is awakening to the idea that a good time doesn’t necessarily require a buzz.” </a:t>
            </a:r>
          </a:p>
          <a:p>
            <a:pPr algn="ctr" defTabSz="1219170">
              <a:buClr>
                <a:srgbClr val="000000"/>
              </a:buClr>
              <a:defRPr/>
            </a:pPr>
            <a:r>
              <a:rPr lang="en-US" sz="1333" b="1" i="1" kern="0" dirty="0">
                <a:solidFill>
                  <a:srgbClr val="000000"/>
                </a:solidFill>
                <a:latin typeface="Arial Black" panose="020B0A04020102020204" pitchFamily="34" charset="0"/>
                <a:cs typeface="Arial"/>
                <a:sym typeface="Arial"/>
              </a:rPr>
              <a:t>-*Beverage Dynamics Alcohol Trends for 2024</a:t>
            </a:r>
            <a:endParaRPr lang="en-US" sz="1333" kern="0" dirty="0">
              <a:solidFill>
                <a:srgbClr val="000000"/>
              </a:solidFill>
              <a:latin typeface="Arial"/>
              <a:cs typeface="Arial"/>
              <a:sym typeface="Arial"/>
            </a:endParaRPr>
          </a:p>
        </p:txBody>
      </p:sp>
      <p:sp>
        <p:nvSpPr>
          <p:cNvPr id="20" name="TextBox 19">
            <a:extLst>
              <a:ext uri="{FF2B5EF4-FFF2-40B4-BE49-F238E27FC236}">
                <a16:creationId xmlns:a16="http://schemas.microsoft.com/office/drawing/2014/main" id="{3487BFBA-69D4-07B1-88B7-342400E19B4E}"/>
              </a:ext>
            </a:extLst>
          </p:cNvPr>
          <p:cNvSpPr txBox="1"/>
          <p:nvPr/>
        </p:nvSpPr>
        <p:spPr>
          <a:xfrm>
            <a:off x="1727133" y="3056312"/>
            <a:ext cx="2744684" cy="2987613"/>
          </a:xfrm>
          <a:prstGeom prst="rect">
            <a:avLst/>
          </a:prstGeom>
          <a:noFill/>
        </p:spPr>
        <p:txBody>
          <a:bodyPr wrap="square">
            <a:spAutoFit/>
          </a:bodyPr>
          <a:lstStyle/>
          <a:p>
            <a:pPr algn="ctr" defTabSz="685812">
              <a:defRPr/>
            </a:pPr>
            <a:r>
              <a:rPr lang="en-US" sz="1400" dirty="0">
                <a:solidFill>
                  <a:srgbClr val="000000"/>
                </a:solidFill>
                <a:latin typeface="Arial Black" panose="020B0A04020102020204" pitchFamily="34" charset="0"/>
                <a:cs typeface="Arial" panose="020B0604020202020204" pitchFamily="34" charset="0"/>
                <a:sym typeface="Arial"/>
              </a:rPr>
              <a:t>OSMOSIS</a:t>
            </a:r>
            <a:r>
              <a:rPr lang="en-US" sz="1400" dirty="0">
                <a:solidFill>
                  <a:srgbClr val="000000"/>
                </a:solidFill>
                <a:latin typeface="Calibri Light" panose="020F0302020204030204"/>
                <a:cs typeface="Arial" panose="020B0604020202020204" pitchFamily="34" charset="0"/>
                <a:sym typeface="Arial"/>
              </a:rPr>
              <a:t> was born to meet the concerns of today’s consumer and to fit with their health-conscious lifestyle. </a:t>
            </a:r>
          </a:p>
          <a:p>
            <a:pPr algn="ctr" defTabSz="685812">
              <a:defRPr/>
            </a:pPr>
            <a:endParaRPr lang="en-US" sz="800" dirty="0">
              <a:solidFill>
                <a:srgbClr val="000000"/>
              </a:solidFill>
              <a:latin typeface="Calibri Light" panose="020F0302020204030204"/>
              <a:cs typeface="Arial" panose="020B0604020202020204" pitchFamily="34" charset="0"/>
              <a:sym typeface="Arial"/>
            </a:endParaRPr>
          </a:p>
          <a:p>
            <a:pPr algn="ctr" defTabSz="685812">
              <a:lnSpc>
                <a:spcPct val="150000"/>
              </a:lnSpc>
              <a:defRPr/>
            </a:pPr>
            <a:r>
              <a:rPr lang="en-US" sz="1200" b="1" dirty="0">
                <a:solidFill>
                  <a:srgbClr val="000000"/>
                </a:solidFill>
                <a:latin typeface="Calibri Light" panose="020F0302020204030204"/>
                <a:cs typeface="Arial" panose="020B0604020202020204" pitchFamily="34" charset="0"/>
                <a:sym typeface="Arial"/>
              </a:rPr>
              <a:t>85 Calories</a:t>
            </a:r>
          </a:p>
          <a:p>
            <a:pPr algn="ctr" defTabSz="685812">
              <a:lnSpc>
                <a:spcPct val="150000"/>
              </a:lnSpc>
              <a:defRPr/>
            </a:pPr>
            <a:r>
              <a:rPr lang="en-US" sz="1200" b="1" dirty="0">
                <a:solidFill>
                  <a:srgbClr val="000000"/>
                </a:solidFill>
                <a:latin typeface="Calibri Light" panose="020F0302020204030204"/>
                <a:cs typeface="Arial" panose="020B0604020202020204" pitchFamily="34" charset="0"/>
                <a:sym typeface="Arial"/>
              </a:rPr>
              <a:t>Zero Sugar, </a:t>
            </a:r>
          </a:p>
          <a:p>
            <a:pPr algn="ctr" defTabSz="685812">
              <a:lnSpc>
                <a:spcPct val="150000"/>
              </a:lnSpc>
              <a:defRPr/>
            </a:pPr>
            <a:r>
              <a:rPr lang="en-US" sz="1200" b="1" dirty="0">
                <a:solidFill>
                  <a:srgbClr val="000000"/>
                </a:solidFill>
                <a:latin typeface="Calibri Light" panose="020F0302020204030204"/>
                <a:cs typeface="Arial" panose="020B0604020202020204" pitchFamily="34" charset="0"/>
                <a:sym typeface="Arial"/>
              </a:rPr>
              <a:t>Gluten Free, </a:t>
            </a:r>
          </a:p>
          <a:p>
            <a:pPr algn="ctr" defTabSz="685812">
              <a:lnSpc>
                <a:spcPct val="150000"/>
              </a:lnSpc>
              <a:defRPr/>
            </a:pPr>
            <a:r>
              <a:rPr lang="en-US" sz="1200" b="1" dirty="0">
                <a:solidFill>
                  <a:srgbClr val="000000"/>
                </a:solidFill>
                <a:latin typeface="Calibri Light" panose="020F0302020204030204"/>
                <a:cs typeface="Arial" panose="020B0604020202020204" pitchFamily="34" charset="0"/>
                <a:sym typeface="Arial"/>
              </a:rPr>
              <a:t>Vegan Certified, </a:t>
            </a:r>
          </a:p>
          <a:p>
            <a:pPr algn="ctr" defTabSz="685812">
              <a:lnSpc>
                <a:spcPct val="150000"/>
              </a:lnSpc>
              <a:defRPr/>
            </a:pPr>
            <a:r>
              <a:rPr lang="en-US" sz="1200" b="1" dirty="0">
                <a:solidFill>
                  <a:srgbClr val="000000"/>
                </a:solidFill>
                <a:latin typeface="Calibri Light" panose="020F0302020204030204"/>
                <a:cs typeface="Arial" panose="020B0604020202020204" pitchFamily="34" charset="0"/>
                <a:sym typeface="Arial"/>
              </a:rPr>
              <a:t>Family-Owned Vineyards, </a:t>
            </a:r>
          </a:p>
          <a:p>
            <a:pPr algn="ctr" defTabSz="685812">
              <a:lnSpc>
                <a:spcPct val="150000"/>
              </a:lnSpc>
              <a:defRPr/>
            </a:pPr>
            <a:r>
              <a:rPr lang="en-US" sz="1200" b="1" dirty="0">
                <a:solidFill>
                  <a:srgbClr val="000000"/>
                </a:solidFill>
                <a:latin typeface="Calibri Light" panose="020F0302020204030204"/>
                <a:cs typeface="Arial" panose="020B0604020202020204" pitchFamily="34" charset="0"/>
                <a:sym typeface="Arial"/>
              </a:rPr>
              <a:t>Estate Fruit,</a:t>
            </a:r>
          </a:p>
          <a:p>
            <a:pPr algn="ctr" defTabSz="685812">
              <a:lnSpc>
                <a:spcPct val="150000"/>
              </a:lnSpc>
              <a:defRPr/>
            </a:pPr>
            <a:r>
              <a:rPr lang="en-US" sz="1200" b="1" dirty="0">
                <a:solidFill>
                  <a:srgbClr val="000000"/>
                </a:solidFill>
                <a:latin typeface="Calibri Light" panose="020F0302020204030204"/>
                <a:cs typeface="Arial" panose="020B0604020202020204" pitchFamily="34" charset="0"/>
                <a:sym typeface="Arial"/>
              </a:rPr>
              <a:t>Sustainably Farmed</a:t>
            </a:r>
          </a:p>
        </p:txBody>
      </p:sp>
      <p:pic>
        <p:nvPicPr>
          <p:cNvPr id="18" name="Picture 17">
            <a:extLst>
              <a:ext uri="{FF2B5EF4-FFF2-40B4-BE49-F238E27FC236}">
                <a16:creationId xmlns:a16="http://schemas.microsoft.com/office/drawing/2014/main" id="{826ACFA6-A51A-F2D7-5865-25338DED9D53}"/>
              </a:ext>
            </a:extLst>
          </p:cNvPr>
          <p:cNvPicPr>
            <a:picLocks noChangeAspect="1"/>
          </p:cNvPicPr>
          <p:nvPr/>
        </p:nvPicPr>
        <p:blipFill>
          <a:blip r:embed="rId28"/>
          <a:stretch>
            <a:fillRect/>
          </a:stretch>
        </p:blipFill>
        <p:spPr>
          <a:xfrm>
            <a:off x="5387331" y="5964478"/>
            <a:ext cx="1089119" cy="773636"/>
          </a:xfrm>
          <a:prstGeom prst="rect">
            <a:avLst/>
          </a:prstGeom>
        </p:spPr>
      </p:pic>
      <p:pic>
        <p:nvPicPr>
          <p:cNvPr id="13" name="Picture 12">
            <a:extLst>
              <a:ext uri="{FF2B5EF4-FFF2-40B4-BE49-F238E27FC236}">
                <a16:creationId xmlns:a16="http://schemas.microsoft.com/office/drawing/2014/main" id="{1A08C605-1B84-D0D3-2C2E-609C36A73A05}"/>
              </a:ext>
            </a:extLst>
          </p:cNvPr>
          <p:cNvPicPr>
            <a:picLocks noChangeAspect="1"/>
          </p:cNvPicPr>
          <p:nvPr/>
        </p:nvPicPr>
        <p:blipFill>
          <a:blip r:embed="rId29">
            <a:extLst>
              <a:ext uri="{BEBA8EAE-BF5A-486C-A8C5-ECC9F3942E4B}">
                <a14:imgProps xmlns:a14="http://schemas.microsoft.com/office/drawing/2010/main">
                  <a14:imgLayer r:embed="rId30">
                    <a14:imgEffect>
                      <a14:backgroundRemoval t="6061" b="95238" l="9694" r="91837">
                        <a14:foregroundMark x1="30102" y1="18615" x2="72449" y2="40693"/>
                        <a14:foregroundMark x1="72449" y1="40693" x2="76531" y2="62338"/>
                        <a14:foregroundMark x1="25510" y1="72727" x2="79082" y2="83983"/>
                        <a14:foregroundMark x1="79082" y1="83983" x2="59694" y2="52381"/>
                        <a14:foregroundMark x1="59694" y1="52381" x2="29082" y2="41991"/>
                        <a14:foregroundMark x1="29082" y1="41991" x2="26020" y2="40260"/>
                        <a14:foregroundMark x1="25000" y1="22944" x2="23469" y2="62771"/>
                        <a14:foregroundMark x1="23469" y1="62771" x2="11735" y2="77489"/>
                        <a14:foregroundMark x1="32143" y1="17749" x2="66327" y2="38528"/>
                        <a14:foregroundMark x1="66327" y1="38528" x2="28571" y2="19481"/>
                        <a14:foregroundMark x1="33163" y1="12121" x2="90816" y2="32468"/>
                        <a14:foregroundMark x1="90816" y1="32468" x2="91837" y2="32035"/>
                        <a14:foregroundMark x1="79082" y1="38528" x2="84694" y2="89177"/>
                        <a14:foregroundMark x1="77041" y1="89610" x2="21429" y2="73593"/>
                        <a14:foregroundMark x1="21939" y1="76623" x2="58163" y2="93939"/>
                        <a14:foregroundMark x1="58163" y1="93939" x2="78061" y2="94372"/>
                        <a14:foregroundMark x1="29592" y1="11688" x2="27041" y2="33333"/>
                        <a14:foregroundMark x1="26020" y1="13420" x2="50000" y2="70563"/>
                        <a14:foregroundMark x1="28571" y1="7792" x2="26020" y2="46320"/>
                        <a14:foregroundMark x1="26020" y1="46320" x2="37755" y2="53247"/>
                        <a14:foregroundMark x1="26531" y1="6061" x2="60204" y2="12121"/>
                        <a14:foregroundMark x1="22959" y1="12554" x2="35714" y2="60606"/>
                        <a14:foregroundMark x1="23980" y1="25108" x2="15306" y2="51948"/>
                        <a14:foregroundMark x1="15306" y1="51948" x2="33163" y2="70130"/>
                        <a14:foregroundMark x1="18367" y1="81385" x2="51531" y2="95238"/>
                        <a14:foregroundMark x1="51531" y1="95238" x2="58163" y2="95238"/>
                      </a14:backgroundRemoval>
                    </a14:imgEffect>
                  </a14:imgLayer>
                </a14:imgProps>
              </a:ext>
            </a:extLst>
          </a:blip>
          <a:stretch>
            <a:fillRect/>
          </a:stretch>
        </p:blipFill>
        <p:spPr>
          <a:xfrm>
            <a:off x="4750942" y="5949625"/>
            <a:ext cx="708076" cy="834519"/>
          </a:xfrm>
          <a:prstGeom prst="rect">
            <a:avLst/>
          </a:prstGeom>
        </p:spPr>
      </p:pic>
      <p:pic>
        <p:nvPicPr>
          <p:cNvPr id="9" name="Picture 8">
            <a:extLst>
              <a:ext uri="{FF2B5EF4-FFF2-40B4-BE49-F238E27FC236}">
                <a16:creationId xmlns:a16="http://schemas.microsoft.com/office/drawing/2014/main" id="{6183D522-9689-2F70-A428-20F2EB39E297}"/>
              </a:ext>
            </a:extLst>
          </p:cNvPr>
          <p:cNvPicPr>
            <a:picLocks noChangeAspect="1"/>
          </p:cNvPicPr>
          <p:nvPr/>
        </p:nvPicPr>
        <p:blipFill>
          <a:blip r:embed="rId31"/>
          <a:stretch>
            <a:fillRect/>
          </a:stretch>
        </p:blipFill>
        <p:spPr>
          <a:xfrm>
            <a:off x="4974370" y="1824921"/>
            <a:ext cx="497207" cy="1829633"/>
          </a:xfrm>
          <a:prstGeom prst="rect">
            <a:avLst/>
          </a:prstGeom>
        </p:spPr>
      </p:pic>
      <p:pic>
        <p:nvPicPr>
          <p:cNvPr id="10" name="Picture 9">
            <a:extLst>
              <a:ext uri="{FF2B5EF4-FFF2-40B4-BE49-F238E27FC236}">
                <a16:creationId xmlns:a16="http://schemas.microsoft.com/office/drawing/2014/main" id="{CD12E1EA-9D90-D8F8-3E12-C2712E219EAB}"/>
              </a:ext>
            </a:extLst>
          </p:cNvPr>
          <p:cNvPicPr>
            <a:picLocks noChangeAspect="1"/>
          </p:cNvPicPr>
          <p:nvPr/>
        </p:nvPicPr>
        <p:blipFill rotWithShape="1">
          <a:blip r:embed="rId32"/>
          <a:srcRect b="34037"/>
          <a:stretch/>
        </p:blipFill>
        <p:spPr>
          <a:xfrm rot="20466295">
            <a:off x="6171271" y="5037909"/>
            <a:ext cx="783575" cy="533052"/>
          </a:xfrm>
          <a:prstGeom prst="rect">
            <a:avLst/>
          </a:prstGeom>
          <a:ln>
            <a:solidFill>
              <a:schemeClr val="accent1"/>
            </a:solidFill>
          </a:ln>
        </p:spPr>
      </p:pic>
      <p:pic>
        <p:nvPicPr>
          <p:cNvPr id="14" name="Picture 13">
            <a:extLst>
              <a:ext uri="{FF2B5EF4-FFF2-40B4-BE49-F238E27FC236}">
                <a16:creationId xmlns:a16="http://schemas.microsoft.com/office/drawing/2014/main" id="{D0483F69-AF75-BCBD-5487-2FF3917971AB}"/>
              </a:ext>
            </a:extLst>
          </p:cNvPr>
          <p:cNvPicPr>
            <a:picLocks noChangeAspect="1"/>
          </p:cNvPicPr>
          <p:nvPr/>
        </p:nvPicPr>
        <p:blipFill rotWithShape="1">
          <a:blip r:embed="rId33"/>
          <a:srcRect b="70254"/>
          <a:stretch/>
        </p:blipFill>
        <p:spPr>
          <a:xfrm rot="655669">
            <a:off x="6696384" y="5062081"/>
            <a:ext cx="965646" cy="295199"/>
          </a:xfrm>
          <a:prstGeom prst="rect">
            <a:avLst/>
          </a:prstGeom>
          <a:ln>
            <a:solidFill>
              <a:schemeClr val="accent1"/>
            </a:solidFill>
          </a:ln>
        </p:spPr>
      </p:pic>
      <p:grpSp>
        <p:nvGrpSpPr>
          <p:cNvPr id="26" name="Group 25">
            <a:extLst>
              <a:ext uri="{FF2B5EF4-FFF2-40B4-BE49-F238E27FC236}">
                <a16:creationId xmlns:a16="http://schemas.microsoft.com/office/drawing/2014/main" id="{F54EC931-B3B0-AA71-6729-2EC8A5566D68}"/>
              </a:ext>
            </a:extLst>
          </p:cNvPr>
          <p:cNvGrpSpPr/>
          <p:nvPr/>
        </p:nvGrpSpPr>
        <p:grpSpPr>
          <a:xfrm>
            <a:off x="616260" y="6117412"/>
            <a:ext cx="1980973" cy="647402"/>
            <a:chOff x="616260" y="6117412"/>
            <a:chExt cx="1980973" cy="647402"/>
          </a:xfrm>
        </p:grpSpPr>
        <p:pic>
          <p:nvPicPr>
            <p:cNvPr id="23" name="Picture 22">
              <a:extLst>
                <a:ext uri="{FF2B5EF4-FFF2-40B4-BE49-F238E27FC236}">
                  <a16:creationId xmlns:a16="http://schemas.microsoft.com/office/drawing/2014/main" id="{4FB331C6-86BB-D2A7-8AF7-32502199C2EB}"/>
                </a:ext>
              </a:extLst>
            </p:cNvPr>
            <p:cNvPicPr>
              <a:picLocks noChangeAspect="1"/>
            </p:cNvPicPr>
            <p:nvPr/>
          </p:nvPicPr>
          <p:blipFill>
            <a:blip r:embed="rId34">
              <a:extLst>
                <a:ext uri="{BEBA8EAE-BF5A-486C-A8C5-ECC9F3942E4B}">
                  <a14:imgProps xmlns:a14="http://schemas.microsoft.com/office/drawing/2010/main">
                    <a14:imgLayer r:embed="rId35">
                      <a14:imgEffect>
                        <a14:backgroundRemoval t="9091" b="89394" l="6512" r="89767">
                          <a14:foregroundMark x1="6512" y1="56061" x2="12558" y2="75758"/>
                          <a14:foregroundMark x1="27442" y1="43939" x2="37674" y2="54545"/>
                          <a14:foregroundMark x1="45116" y1="57576" x2="45116" y2="57576"/>
                          <a14:foregroundMark x1="50698" y1="59091" x2="50698" y2="59091"/>
                          <a14:foregroundMark x1="54419" y1="60606" x2="54419" y2="60606"/>
                          <a14:foregroundMark x1="58140" y1="60606" x2="58140" y2="60606"/>
                          <a14:foregroundMark x1="60465" y1="62121" x2="60465" y2="62121"/>
                          <a14:foregroundMark x1="63256" y1="63636" x2="63256" y2="63636"/>
                          <a14:foregroundMark x1="71628" y1="56061" x2="71628" y2="56061"/>
                          <a14:foregroundMark x1="76744" y1="62121" x2="76744" y2="62121"/>
                          <a14:foregroundMark x1="80465" y1="60606" x2="80465" y2="60606"/>
                          <a14:foregroundMark x1="84651" y1="63636" x2="84651" y2="63636"/>
                          <a14:foregroundMark x1="85581" y1="54545" x2="85581" y2="54545"/>
                          <a14:foregroundMark x1="81395" y1="56061" x2="81395" y2="56061"/>
                          <a14:foregroundMark x1="71628" y1="48485" x2="71628" y2="48485"/>
                          <a14:foregroundMark x1="51628" y1="54545" x2="51628" y2="54545"/>
                          <a14:foregroundMark x1="53953" y1="51515" x2="53953" y2="51515"/>
                          <a14:foregroundMark x1="58605" y1="57576" x2="58605" y2="57576"/>
                        </a14:backgroundRemoval>
                      </a14:imgEffect>
                    </a14:imgLayer>
                  </a14:imgProps>
                </a:ext>
              </a:extLst>
            </a:blip>
            <a:stretch>
              <a:fillRect/>
            </a:stretch>
          </p:blipFill>
          <p:spPr>
            <a:xfrm>
              <a:off x="616260" y="6117412"/>
              <a:ext cx="1980973" cy="608112"/>
            </a:xfrm>
            <a:prstGeom prst="rect">
              <a:avLst/>
            </a:prstGeom>
          </p:spPr>
        </p:pic>
        <p:sp>
          <p:nvSpPr>
            <p:cNvPr id="24" name="TextBox 23">
              <a:extLst>
                <a:ext uri="{FF2B5EF4-FFF2-40B4-BE49-F238E27FC236}">
                  <a16:creationId xmlns:a16="http://schemas.microsoft.com/office/drawing/2014/main" id="{606C1E90-6DD9-AE68-40C9-94D9E71B56C9}"/>
                </a:ext>
              </a:extLst>
            </p:cNvPr>
            <p:cNvSpPr txBox="1"/>
            <p:nvPr/>
          </p:nvSpPr>
          <p:spPr>
            <a:xfrm>
              <a:off x="1472637" y="6487815"/>
              <a:ext cx="838129" cy="276999"/>
            </a:xfrm>
            <a:prstGeom prst="rect">
              <a:avLst/>
            </a:prstGeom>
            <a:noFill/>
          </p:spPr>
          <p:txBody>
            <a:bodyPr wrap="square" rtlCol="0">
              <a:spAutoFit/>
            </a:bodyPr>
            <a:lstStyle/>
            <a:p>
              <a:r>
                <a:rPr lang="en-US" sz="1200" dirty="0">
                  <a:solidFill>
                    <a:schemeClr val="bg1">
                      <a:lumMod val="50000"/>
                    </a:schemeClr>
                  </a:solidFill>
                </a:rPr>
                <a:t>390 grams</a:t>
              </a:r>
            </a:p>
          </p:txBody>
        </p:sp>
      </p:grpSp>
    </p:spTree>
    <p:extLst>
      <p:ext uri="{BB962C8B-B14F-4D97-AF65-F5344CB8AC3E}">
        <p14:creationId xmlns:p14="http://schemas.microsoft.com/office/powerpoint/2010/main" val="4167541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C9941C0730194D8AA4DA8423380B19" ma:contentTypeVersion="1" ma:contentTypeDescription="Create a new document." ma:contentTypeScope="" ma:versionID="d6154a07138360cecff3a4424eb7853d">
  <xsd:schema xmlns:xsd="http://www.w3.org/2001/XMLSchema" xmlns:xs="http://www.w3.org/2001/XMLSchema" xmlns:p="http://schemas.microsoft.com/office/2006/metadata/properties" xmlns:ns3="3b583283-9fcb-4296-8e5a-d69fdaeb1590" targetNamespace="http://schemas.microsoft.com/office/2006/metadata/properties" ma:root="true" ma:fieldsID="3e1b1742fb17144f8a5f712d5d67c440" ns3:_="">
    <xsd:import namespace="3b583283-9fcb-4296-8e5a-d69fdaeb1590"/>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83283-9fcb-4296-8e5a-d69fdaeb159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90607C-CAB6-40A5-BC69-AEEAF4903E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583283-9fcb-4296-8e5a-d69fdaeb1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D02D8-D945-44C6-9E20-9D092629E14C}">
  <ds:schemaRefs>
    <ds:schemaRef ds:uri="http://schemas.microsoft.com/sharepoint/v3/contenttype/forms"/>
  </ds:schemaRefs>
</ds:datastoreItem>
</file>

<file path=customXml/itemProps3.xml><?xml version="1.0" encoding="utf-8"?>
<ds:datastoreItem xmlns:ds="http://schemas.openxmlformats.org/officeDocument/2006/customXml" ds:itemID="{CA92B549-5754-4612-B4E3-2ADAA3C5C71F}">
  <ds:schemaRef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3b583283-9fcb-4296-8e5a-d69fdaeb1590"/>
    <ds:schemaRef ds:uri="http://purl.org/dc/terms/"/>
    <ds:schemaRef ds:uri="http://www.w3.org/XML/1998/namespac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1328</TotalTime>
  <Words>1492</Words>
  <Application>Microsoft Office PowerPoint</Application>
  <PresentationFormat>On-screen Show (4:3)</PresentationFormat>
  <Paragraphs>126</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Times New Roman</vt:lpstr>
      <vt:lpstr>Office Theme</vt:lpstr>
      <vt:lpstr>From Your Trusted 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Wildman</dc:creator>
  <cp:lastModifiedBy>Matt Hedges</cp:lastModifiedBy>
  <cp:revision>118</cp:revision>
  <dcterms:created xsi:type="dcterms:W3CDTF">2021-03-02T22:36:05Z</dcterms:created>
  <dcterms:modified xsi:type="dcterms:W3CDTF">2024-08-08T17:19:01Z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0x0101000EC9941C0730194D8AA4DA8423380B19</vt:lpwstr>
  </property>
</Properties>
</file>